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18" r:id="rId2"/>
    <p:sldId id="419" r:id="rId3"/>
    <p:sldId id="313" r:id="rId4"/>
    <p:sldId id="315" r:id="rId5"/>
    <p:sldId id="346" r:id="rId6"/>
    <p:sldId id="354" r:id="rId7"/>
    <p:sldId id="355" r:id="rId8"/>
    <p:sldId id="352" r:id="rId9"/>
    <p:sldId id="353" r:id="rId10"/>
    <p:sldId id="327" r:id="rId11"/>
    <p:sldId id="437" r:id="rId12"/>
    <p:sldId id="438" r:id="rId13"/>
    <p:sldId id="439" r:id="rId14"/>
    <p:sldId id="440" r:id="rId15"/>
    <p:sldId id="312" r:id="rId16"/>
    <p:sldId id="328" r:id="rId17"/>
    <p:sldId id="330" r:id="rId18"/>
    <p:sldId id="331" r:id="rId19"/>
    <p:sldId id="329" r:id="rId20"/>
    <p:sldId id="320" r:id="rId21"/>
    <p:sldId id="349" r:id="rId22"/>
    <p:sldId id="351" r:id="rId23"/>
    <p:sldId id="299" r:id="rId24"/>
    <p:sldId id="293" r:id="rId25"/>
    <p:sldId id="326" r:id="rId26"/>
    <p:sldId id="339" r:id="rId27"/>
    <p:sldId id="340" r:id="rId28"/>
    <p:sldId id="272" r:id="rId29"/>
    <p:sldId id="423" r:id="rId30"/>
    <p:sldId id="422" r:id="rId31"/>
    <p:sldId id="344" r:id="rId32"/>
    <p:sldId id="295" r:id="rId33"/>
  </p:sldIdLst>
  <p:sldSz cx="9144000" cy="6858000" type="screen4x3"/>
  <p:notesSz cx="7100888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6" autoAdjust="0"/>
    <p:restoredTop sz="73342" autoAdjust="0"/>
  </p:normalViewPr>
  <p:slideViewPr>
    <p:cSldViewPr>
      <p:cViewPr varScale="1">
        <p:scale>
          <a:sx n="37" d="100"/>
          <a:sy n="37" d="100"/>
        </p:scale>
        <p:origin x="610" y="43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2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9" y="3"/>
            <a:ext cx="3076670" cy="512300"/>
          </a:xfrm>
          <a:prstGeom prst="rect">
            <a:avLst/>
          </a:prstGeom>
        </p:spPr>
        <p:txBody>
          <a:bodyPr vert="horz" lIns="93605" tIns="46802" rIns="93605" bIns="46802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2586" y="3"/>
            <a:ext cx="3076670" cy="512300"/>
          </a:xfrm>
          <a:prstGeom prst="rect">
            <a:avLst/>
          </a:prstGeom>
        </p:spPr>
        <p:txBody>
          <a:bodyPr vert="horz" lIns="93605" tIns="46802" rIns="93605" bIns="46802" rtlCol="0"/>
          <a:lstStyle>
            <a:lvl1pPr algn="r">
              <a:defRPr sz="1100"/>
            </a:lvl1pPr>
          </a:lstStyle>
          <a:p>
            <a:fld id="{43979F84-927B-42BE-906D-AAB2CBD40C15}" type="datetimeFigureOut">
              <a:rPr kumimoji="1" lang="ja-JP" altLang="en-US" smtClean="0"/>
              <a:t>2025/1/22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2162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05" tIns="46802" rIns="93605" bIns="4680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59" y="4925217"/>
            <a:ext cx="5680383" cy="4028687"/>
          </a:xfrm>
          <a:prstGeom prst="rect">
            <a:avLst/>
          </a:prstGeom>
        </p:spPr>
        <p:txBody>
          <a:bodyPr vert="horz" lIns="93605" tIns="46802" rIns="93605" bIns="4680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9" y="9720727"/>
            <a:ext cx="3076670" cy="512300"/>
          </a:xfrm>
          <a:prstGeom prst="rect">
            <a:avLst/>
          </a:prstGeom>
        </p:spPr>
        <p:txBody>
          <a:bodyPr vert="horz" lIns="93605" tIns="46802" rIns="93605" bIns="46802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2586" y="9720727"/>
            <a:ext cx="3076670" cy="512300"/>
          </a:xfrm>
          <a:prstGeom prst="rect">
            <a:avLst/>
          </a:prstGeom>
        </p:spPr>
        <p:txBody>
          <a:bodyPr vert="horz" lIns="93605" tIns="46802" rIns="93605" bIns="46802" rtlCol="0" anchor="b"/>
          <a:lstStyle>
            <a:lvl1pPr algn="r">
              <a:defRPr sz="1100"/>
            </a:lvl1pPr>
          </a:lstStyle>
          <a:p>
            <a:fld id="{A674AF1C-F762-4B92-A67D-49689B2083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87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>
            <a:extLst>
              <a:ext uri="{FF2B5EF4-FFF2-40B4-BE49-F238E27FC236}">
                <a16:creationId xmlns:a16="http://schemas.microsoft.com/office/drawing/2014/main" id="{6ACB12B2-BBA3-49AD-AD51-7A6276D7F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>
            <a:extLst>
              <a:ext uri="{FF2B5EF4-FFF2-40B4-BE49-F238E27FC236}">
                <a16:creationId xmlns:a16="http://schemas.microsoft.com/office/drawing/2014/main" id="{37141485-6FF4-43A9-9F55-BF46F6F00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00" name="スライド番号プレースホルダー 3">
            <a:extLst>
              <a:ext uri="{FF2B5EF4-FFF2-40B4-BE49-F238E27FC236}">
                <a16:creationId xmlns:a16="http://schemas.microsoft.com/office/drawing/2014/main" id="{81321E84-2A81-4332-8562-E506848289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95979" indent="-26505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69986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00908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30204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98526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66849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35171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03493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CA3D1B3-95BF-45CD-81F9-22E5799E874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710">
              <a:defRPr/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14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D455-4395-2C85-054F-4AA8506BE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74C2A2A-8165-11C3-B514-74AD5EFC2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786D6E-4B5A-AE57-88EC-E96E34922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216E7E-1BB7-7E3B-1C29-F687CC2A2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4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3EDA-7E97-27EC-1BA6-66A164C59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B1A12A-7DCE-E99E-C2C0-D60561C65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888D49-595A-B53D-9E27-352556224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BB506A-D452-BDE3-E49A-EEDE1C9F3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25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634FF-8512-E68B-F802-904779906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147B4E-6476-B73C-7B35-A5042C5C3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5F28A4-37EB-A88C-76F6-9D5621E6C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664158-C99A-9775-0BF8-A6E2355BB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30F24-3F14-A4ED-F3FC-4D174E29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595EC2-6A71-837A-694F-00AC8371C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051E0B-1918-722D-8B1A-B1FEDE350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09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0AE36-3E97-2455-0AEC-3403C2DF3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AF1C-F762-4B92-A67D-49689B2083BC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57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550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41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2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41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635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41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93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410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89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>
            <a:extLst>
              <a:ext uri="{FF2B5EF4-FFF2-40B4-BE49-F238E27FC236}">
                <a16:creationId xmlns:a16="http://schemas.microsoft.com/office/drawing/2014/main" id="{2E95E064-4C1F-42AA-9DDE-EF654BB87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>
            <a:extLst>
              <a:ext uri="{FF2B5EF4-FFF2-40B4-BE49-F238E27FC236}">
                <a16:creationId xmlns:a16="http://schemas.microsoft.com/office/drawing/2014/main" id="{797A8D22-9B00-4505-85F3-9F131C4E0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48" name="スライド番号プレースホルダー 3">
            <a:extLst>
              <a:ext uri="{FF2B5EF4-FFF2-40B4-BE49-F238E27FC236}">
                <a16:creationId xmlns:a16="http://schemas.microsoft.com/office/drawing/2014/main" id="{3F2FF93F-4752-437F-AA61-CF228DAA5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695979" indent="-26505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069986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00908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30204" indent="-2113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398526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866849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35171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03493" indent="-21139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5B24AD7-187C-452A-8810-440EE668CBEE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292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784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423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124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03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825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>
            <a:extLst>
              <a:ext uri="{FF2B5EF4-FFF2-40B4-BE49-F238E27FC236}">
                <a16:creationId xmlns:a16="http://schemas.microsoft.com/office/drawing/2014/main" id="{218DF0A0-6A75-4C4C-BCA9-E6D2966D8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>
            <a:extLst>
              <a:ext uri="{FF2B5EF4-FFF2-40B4-BE49-F238E27FC236}">
                <a16:creationId xmlns:a16="http://schemas.microsoft.com/office/drawing/2014/main" id="{996ED94B-DF16-492F-9477-5E8037457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38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lang="ja-JP" altLang="en-US" dirty="0"/>
          </a:p>
        </p:txBody>
      </p:sp>
      <p:sp>
        <p:nvSpPr>
          <p:cNvPr id="6148" name="スライド番号プレースホルダー 3">
            <a:extLst>
              <a:ext uri="{FF2B5EF4-FFF2-40B4-BE49-F238E27FC236}">
                <a16:creationId xmlns:a16="http://schemas.microsoft.com/office/drawing/2014/main" id="{E10AC80D-D0F1-40B8-9635-CC7D7A429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0334" indent="-28489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7801" indent="-22526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3241" indent="-22526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87023" indent="-225266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4056" indent="-225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41089" indent="-225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18125" indent="-225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95157" indent="-22526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E42874D-C28F-4487-A3E6-AB6205A6D0AA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91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565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068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A3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477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068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6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5992">
              <a:spcBef>
                <a:spcPct val="0"/>
              </a:spcBef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</a:p>
          <a:p>
            <a:pPr defTabSz="895992">
              <a:spcBef>
                <a:spcPct val="0"/>
              </a:spcBef>
            </a:pPr>
            <a:r>
              <a:rPr lang="ja-JP" altLang="en-US" dirty="0"/>
              <a:t>野菜をしっかり食べよう</a:t>
            </a: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60536" indent="-29251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70054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38078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06104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74122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42146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10171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78192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F9023C0-DC81-4253-A837-FD799909D7ED}" type="slidenum">
              <a:rPr lang="ja-JP" altLang="en-US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5158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068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720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068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r>
              <a:rPr lang="ja-JP" altLang="en-US" dirty="0"/>
              <a:t>を</a:t>
            </a:r>
            <a:r>
              <a:rPr lang="en-US" altLang="ja-JP" dirty="0"/>
              <a:t>B4</a:t>
            </a:r>
            <a:r>
              <a:rPr lang="ja-JP" altLang="en-US" dirty="0"/>
              <a:t>に拡大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309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9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84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5992">
              <a:spcBef>
                <a:spcPct val="0"/>
              </a:spcBef>
            </a:pPr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</a:p>
          <a:p>
            <a:pPr defTabSz="895992">
              <a:spcBef>
                <a:spcPct val="0"/>
              </a:spcBef>
            </a:pPr>
            <a:r>
              <a:rPr lang="ja-JP" altLang="en-US" dirty="0"/>
              <a:t>野菜をしっかり食べよう</a:t>
            </a: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60536" indent="-29251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70054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38078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06104" indent="-23401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74122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42146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10171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78192" indent="-23401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F9023C0-DC81-4253-A837-FD799909D7ED}" type="slidenum">
              <a:rPr lang="ja-JP" altLang="en-US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8348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645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818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645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37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645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024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645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781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645"/>
            <a:r>
              <a:rPr lang="ja-JP" altLang="en-US" dirty="0"/>
              <a:t>印刷サイズ　</a:t>
            </a:r>
            <a:r>
              <a:rPr lang="en-US" altLang="ja-JP" dirty="0"/>
              <a:t>A4</a:t>
            </a:r>
            <a:endParaRPr lang="en-US" altLang="ja-JP" sz="1100" dirty="0">
              <a:latin typeface="Tahoma" panose="020B0604030504040204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AF1C-F762-4B92-A67D-49689B2083B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96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6D09B-82A5-4739-8F08-858D2A3A625F}" type="datetimeFigureOut">
              <a:rPr kumimoji="1" lang="ja-JP" altLang="en-US" smtClean="0"/>
              <a:pPr/>
              <a:t>2025/1/22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DDF4D-EAB4-4071-99F1-A6EFA21B75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>
            <a:extLst>
              <a:ext uri="{FF2B5EF4-FFF2-40B4-BE49-F238E27FC236}">
                <a16:creationId xmlns:a16="http://schemas.microsoft.com/office/drawing/2014/main" id="{998BDB43-892A-47FA-BAA7-65C7BE0C5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28" y="1313699"/>
            <a:ext cx="576024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6600" dirty="0">
                <a:latin typeface="Tahoma" panose="020B0604030504040204" pitchFamily="34" charset="0"/>
              </a:rPr>
              <a:t>野菜をしっかり食べよう</a:t>
            </a:r>
            <a:endParaRPr lang="en-US" altLang="ja-JP" sz="6600" dirty="0">
              <a:latin typeface="Tahoma" panose="020B0604030504040204" pitchFamily="34" charset="0"/>
            </a:endParaRPr>
          </a:p>
        </p:txBody>
      </p:sp>
      <p:sp>
        <p:nvSpPr>
          <p:cNvPr id="3075" name="テキスト ボックス 3">
            <a:extLst>
              <a:ext uri="{FF2B5EF4-FFF2-40B4-BE49-F238E27FC236}">
                <a16:creationId xmlns:a16="http://schemas.microsoft.com/office/drawing/2014/main" id="{74043D97-C086-4B32-BEA2-609020DF7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4292600"/>
            <a:ext cx="49879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800">
                <a:latin typeface="Tahoma" panose="020B0604030504040204" pitchFamily="34" charset="0"/>
              </a:rPr>
              <a:t>指導資料</a:t>
            </a:r>
            <a:r>
              <a:rPr lang="en-US" altLang="ja-JP" sz="4800">
                <a:latin typeface="Tahoma" panose="020B0604030504040204" pitchFamily="34" charset="0"/>
              </a:rPr>
              <a:t>(</a:t>
            </a:r>
            <a:r>
              <a:rPr lang="ja-JP" altLang="en-US" sz="4800">
                <a:latin typeface="Tahoma" panose="020B0604030504040204" pitchFamily="34" charset="0"/>
              </a:rPr>
              <a:t>印刷用</a:t>
            </a:r>
            <a:r>
              <a:rPr lang="en-US" altLang="ja-JP" sz="4800">
                <a:latin typeface="Tahoma" panose="020B0604030504040204" pitchFamily="34" charset="0"/>
              </a:rPr>
              <a:t>)</a:t>
            </a:r>
            <a:endParaRPr lang="ja-JP" altLang="en-US" sz="48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1430334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dirty="0"/>
              <a:t>病気のよぼう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736" y="2713697"/>
            <a:ext cx="7553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べんぴのよぼう</a:t>
            </a:r>
            <a:endParaRPr kumimoji="1" lang="ja-JP" altLang="en-US" sz="8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3965108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ひふを守る</a:t>
            </a:r>
            <a:endParaRPr kumimoji="1" lang="ja-JP" altLang="en-US" sz="8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736" y="5314325"/>
            <a:ext cx="4992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dirty="0"/>
              <a:t>目を守る</a:t>
            </a:r>
            <a:endParaRPr kumimoji="1" lang="ja-JP" altLang="en-US" sz="8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107759-7E06-40DA-97FC-3C53538CFBC0}"/>
              </a:ext>
            </a:extLst>
          </p:cNvPr>
          <p:cNvSpPr txBox="1"/>
          <p:nvPr/>
        </p:nvSpPr>
        <p:spPr>
          <a:xfrm>
            <a:off x="323528" y="-20615"/>
            <a:ext cx="6120680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9600" dirty="0"/>
              <a:t>野菜の働き</a:t>
            </a:r>
            <a:endParaRPr kumimoji="1" lang="ja-JP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9769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887A-372F-FE4C-DB3F-3A3D418D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EC0225F-DC86-9EF0-AB8A-C611D5BD1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4905" y="-1140226"/>
            <a:ext cx="6597353" cy="91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12E19-567A-F0F7-BC9C-5D54CDFA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81E948-B6A3-263A-E871-EDB12A24F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0172" y="-1127840"/>
            <a:ext cx="6453336" cy="91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17FB3-5EA1-13CA-4DA9-C8122DBA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D6D3336-362E-AAD8-2BF2-8D39121CC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3347" y="-1183348"/>
            <a:ext cx="6858000" cy="922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9556-F43B-0635-5ED2-A1DFC5B0A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B50531-3203-EEA7-8333-130ACAE42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252" y="-1235253"/>
            <a:ext cx="66734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36222" y="2060848"/>
            <a:ext cx="2159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0" dirty="0">
                <a:solidFill>
                  <a:srgbClr val="FF0000"/>
                </a:solidFill>
              </a:rPr>
              <a:t>×</a:t>
            </a:r>
            <a:endParaRPr kumimoji="1" lang="ja-JP" altLang="en-US" sz="18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3808" y="2154047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0" dirty="0">
                <a:solidFill>
                  <a:srgbClr val="FF0000"/>
                </a:solidFill>
              </a:rPr>
              <a:t>×</a:t>
            </a:r>
            <a:endParaRPr kumimoji="1" lang="ja-JP" altLang="en-US" sz="18000" dirty="0">
              <a:solidFill>
                <a:srgbClr val="FF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FA73CB-7A20-4A81-94AA-C35EE0519DFA}"/>
              </a:ext>
            </a:extLst>
          </p:cNvPr>
          <p:cNvSpPr/>
          <p:nvPr/>
        </p:nvSpPr>
        <p:spPr>
          <a:xfrm>
            <a:off x="5940152" y="2299424"/>
            <a:ext cx="23762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7000" dirty="0">
                <a:solidFill>
                  <a:srgbClr val="FF0000"/>
                </a:solidFill>
              </a:rPr>
              <a:t>〇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C2CAED-57F8-483A-B8BC-FD2AECDE2264}"/>
              </a:ext>
            </a:extLst>
          </p:cNvPr>
          <p:cNvSpPr txBox="1"/>
          <p:nvPr/>
        </p:nvSpPr>
        <p:spPr>
          <a:xfrm>
            <a:off x="0" y="-2041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0" dirty="0"/>
              <a:t>野菜たりてる？</a:t>
            </a:r>
          </a:p>
        </p:txBody>
      </p:sp>
    </p:spTree>
    <p:extLst>
      <p:ext uri="{BB962C8B-B14F-4D97-AF65-F5344CB8AC3E}">
        <p14:creationId xmlns:p14="http://schemas.microsoft.com/office/powerpoint/2010/main" val="946603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2688"/>
            <a:ext cx="46595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0" dirty="0"/>
              <a:t>うどん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304" y="1849608"/>
            <a:ext cx="74523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0" dirty="0"/>
              <a:t>ハンバーグ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04" y="3717032"/>
            <a:ext cx="8856984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0"/>
              </a:lnSpc>
            </a:pPr>
            <a:r>
              <a:rPr lang="ja-JP" altLang="en-US" sz="11000" dirty="0"/>
              <a:t>ハンバーグ</a:t>
            </a:r>
          </a:p>
          <a:p>
            <a:pPr>
              <a:lnSpc>
                <a:spcPts val="11000"/>
              </a:lnSpc>
            </a:pPr>
            <a:r>
              <a:rPr lang="ja-JP" altLang="en-US" sz="11000" dirty="0"/>
              <a:t>サラダ　スープ</a:t>
            </a:r>
          </a:p>
        </p:txBody>
      </p:sp>
    </p:spTree>
    <p:extLst>
      <p:ext uri="{BB962C8B-B14F-4D97-AF65-F5344CB8AC3E}">
        <p14:creationId xmlns:p14="http://schemas.microsoft.com/office/powerpoint/2010/main" val="2250901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55375B-6B6F-44DC-9563-D70451B6B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927683" cy="58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0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584DF2-47B4-4C1F-80BC-B393102F4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5" y="571624"/>
            <a:ext cx="8388529" cy="57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AEAD31-60B1-46D5-9D71-AF1F06BA7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1" y="509599"/>
            <a:ext cx="8158038" cy="58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楕円 2">
            <a:extLst>
              <a:ext uri="{FF2B5EF4-FFF2-40B4-BE49-F238E27FC236}">
                <a16:creationId xmlns:a16="http://schemas.microsoft.com/office/drawing/2014/main" id="{90A40EB2-C81E-4766-9CB4-1E4AFCFD7321}"/>
              </a:ext>
            </a:extLst>
          </p:cNvPr>
          <p:cNvSpPr/>
          <p:nvPr/>
        </p:nvSpPr>
        <p:spPr>
          <a:xfrm>
            <a:off x="6751638" y="2018902"/>
            <a:ext cx="2033405" cy="183316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81">
            <a:extLst>
              <a:ext uri="{FF2B5EF4-FFF2-40B4-BE49-F238E27FC236}">
                <a16:creationId xmlns:a16="http://schemas.microsoft.com/office/drawing/2014/main" id="{79321780-7A80-47A8-AC15-27B14253CC7D}"/>
              </a:ext>
            </a:extLst>
          </p:cNvPr>
          <p:cNvSpPr txBox="1"/>
          <p:nvPr/>
        </p:nvSpPr>
        <p:spPr>
          <a:xfrm>
            <a:off x="700088" y="585788"/>
            <a:ext cx="3295650" cy="431800"/>
          </a:xfrm>
          <a:prstGeom prst="rect">
            <a:avLst/>
          </a:prstGeom>
          <a:solidFill>
            <a:srgbClr val="99FFCC"/>
          </a:solidFill>
          <a:ln w="6350">
            <a:solidFill>
              <a:prstClr val="black"/>
            </a:solidFill>
          </a:ln>
        </p:spPr>
        <p:txBody>
          <a:bodyPr/>
          <a:lstStyle/>
          <a:p>
            <a:pPr algn="just">
              <a:lnSpc>
                <a:spcPts val="3360"/>
              </a:lnSpc>
              <a:defRPr/>
            </a:pPr>
            <a:r>
              <a:rPr lang="ja-JP" altLang="en-US" sz="2800" kern="100" dirty="0">
                <a:latin typeface="+mj-ea"/>
                <a:ea typeface="+mj-ea"/>
                <a:cs typeface="Times New Roman" panose="02020603050405020304" pitchFamily="18" charset="0"/>
              </a:rPr>
              <a:t>指導資料</a:t>
            </a:r>
            <a:r>
              <a:rPr lang="en-US" alt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作成</a:t>
            </a:r>
            <a:r>
              <a:rPr lang="ja-JP" altLang="en-US" sz="2800" kern="100" dirty="0">
                <a:latin typeface="+mj-ea"/>
                <a:ea typeface="+mj-ea"/>
                <a:cs typeface="Times New Roman" panose="02020603050405020304" pitchFamily="18" charset="0"/>
              </a:rPr>
              <a:t>方法</a:t>
            </a:r>
            <a:r>
              <a:rPr lang="en-US" altLang="ja-JP" sz="2800" kern="100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ja-JP" sz="28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2F5FDA-7645-4921-9EEF-72DA66B55729}"/>
              </a:ext>
            </a:extLst>
          </p:cNvPr>
          <p:cNvSpPr txBox="1"/>
          <p:nvPr/>
        </p:nvSpPr>
        <p:spPr>
          <a:xfrm>
            <a:off x="6827838" y="4465638"/>
            <a:ext cx="22955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画用紙の裏に</a:t>
            </a:r>
          </a:p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粘着剤付き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マグネットシート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を数か所貼り付けて</a:t>
            </a:r>
          </a:p>
          <a:p>
            <a:pPr algn="just">
              <a:defRPr/>
            </a:pPr>
            <a:r>
              <a:rPr lang="ja-JP" altLang="en-US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黒板に掲示できるようにする。</a:t>
            </a:r>
            <a:r>
              <a:rPr lang="en-US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124" name="テキスト ボックス 8">
            <a:extLst>
              <a:ext uri="{FF2B5EF4-FFF2-40B4-BE49-F238E27FC236}">
                <a16:creationId xmlns:a16="http://schemas.microsoft.com/office/drawing/2014/main" id="{6BDE20C2-7494-4A36-97E3-7BFFB624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1895474"/>
            <a:ext cx="2308362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7211846-184A-402D-8A6A-8E3FBC5FB974}"/>
              </a:ext>
            </a:extLst>
          </p:cNvPr>
          <p:cNvSpPr/>
          <p:nvPr/>
        </p:nvSpPr>
        <p:spPr>
          <a:xfrm>
            <a:off x="2716213" y="2974975"/>
            <a:ext cx="50482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A46E71-6295-4F4C-B3E6-1B75CDCE1095}"/>
              </a:ext>
            </a:extLst>
          </p:cNvPr>
          <p:cNvSpPr txBox="1"/>
          <p:nvPr/>
        </p:nvSpPr>
        <p:spPr>
          <a:xfrm>
            <a:off x="430213" y="4514850"/>
            <a:ext cx="2057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印刷する用紙ごとの拡大サイズに合わせて指導資料の印刷をする。</a:t>
            </a:r>
            <a:endParaRPr lang="en-US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755A0C1-4D5D-4220-9ECF-0A68D04A0539}"/>
              </a:ext>
            </a:extLst>
          </p:cNvPr>
          <p:cNvSpPr txBox="1"/>
          <p:nvPr/>
        </p:nvSpPr>
        <p:spPr>
          <a:xfrm>
            <a:off x="3186113" y="4465638"/>
            <a:ext cx="25558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印刷した資料を</a:t>
            </a: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画用紙</a:t>
            </a:r>
            <a:r>
              <a:rPr lang="ja-JP" altLang="en-US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に貼り付け、印刷物の形に合わせて画用紙を裁断する。</a:t>
            </a:r>
            <a:endParaRPr lang="ja-JP" altLang="en-US" dirty="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3ED5ABC4-C182-4F60-878E-2D5C20726140}"/>
              </a:ext>
            </a:extLst>
          </p:cNvPr>
          <p:cNvSpPr/>
          <p:nvPr/>
        </p:nvSpPr>
        <p:spPr>
          <a:xfrm>
            <a:off x="5938838" y="3019425"/>
            <a:ext cx="503237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29" name="テキスト ボックス 4">
            <a:extLst>
              <a:ext uri="{FF2B5EF4-FFF2-40B4-BE49-F238E27FC236}">
                <a16:creationId xmlns:a16="http://schemas.microsoft.com/office/drawing/2014/main" id="{8FAD1A2A-50D8-4441-9FDA-5B875E850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230438"/>
            <a:ext cx="406400" cy="303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130" name="テキスト ボックス 14">
            <a:extLst>
              <a:ext uri="{FF2B5EF4-FFF2-40B4-BE49-F238E27FC236}">
                <a16:creationId xmlns:a16="http://schemas.microsoft.com/office/drawing/2014/main" id="{7A1744B4-A773-4A19-A6B5-AD5BA35F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8" y="3429000"/>
            <a:ext cx="431800" cy="303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59446D-DFAA-4228-8165-E2249C9FC971}"/>
              </a:ext>
            </a:extLst>
          </p:cNvPr>
          <p:cNvSpPr txBox="1"/>
          <p:nvPr/>
        </p:nvSpPr>
        <p:spPr>
          <a:xfrm>
            <a:off x="6751638" y="1333500"/>
            <a:ext cx="2057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ja-JP" kern="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マグネットシート</a:t>
            </a:r>
            <a:endParaRPr lang="en-US" altLang="ja-JP" kern="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0A54D36-0FE5-4EB0-9124-57B1D15DEA70}"/>
              </a:ext>
            </a:extLst>
          </p:cNvPr>
          <p:cNvCxnSpPr/>
          <p:nvPr/>
        </p:nvCxnSpPr>
        <p:spPr>
          <a:xfrm>
            <a:off x="7596188" y="1703388"/>
            <a:ext cx="184150" cy="527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27ILAB03">
            <a:extLst>
              <a:ext uri="{FF2B5EF4-FFF2-40B4-BE49-F238E27FC236}">
                <a16:creationId xmlns:a16="http://schemas.microsoft.com/office/drawing/2014/main" id="{F85F5BF8-8307-4098-B18E-EF85DCA7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7" y="2142331"/>
            <a:ext cx="20230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27ILAB03">
            <a:extLst>
              <a:ext uri="{FF2B5EF4-FFF2-40B4-BE49-F238E27FC236}">
                <a16:creationId xmlns:a16="http://schemas.microsoft.com/office/drawing/2014/main" id="{5E64B040-58CC-4471-A640-1C9061F9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13" y="2097881"/>
            <a:ext cx="20230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97930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500" dirty="0"/>
              <a:t>100</a:t>
            </a:r>
            <a:r>
              <a:rPr kumimoji="1" lang="ja-JP" altLang="en-US" sz="12500" dirty="0"/>
              <a:t>グラムの野菜を食べる</a:t>
            </a:r>
          </a:p>
        </p:txBody>
      </p:sp>
    </p:spTree>
    <p:extLst>
      <p:ext uri="{BB962C8B-B14F-4D97-AF65-F5344CB8AC3E}">
        <p14:creationId xmlns:p14="http://schemas.microsoft.com/office/powerpoint/2010/main" val="413977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図 7">
            <a:extLst>
              <a:ext uri="{FF2B5EF4-FFF2-40B4-BE49-F238E27FC236}">
                <a16:creationId xmlns:a16="http://schemas.microsoft.com/office/drawing/2014/main" id="{A6369B95-6E2F-427A-8215-54BF50D2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7406" r="60237" b="23682"/>
          <a:stretch>
            <a:fillRect/>
          </a:stretch>
        </p:blipFill>
        <p:spPr bwMode="auto">
          <a:xfrm rot="10800000">
            <a:off x="2483768" y="185077"/>
            <a:ext cx="4320483" cy="648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図 9">
            <a:extLst>
              <a:ext uri="{FF2B5EF4-FFF2-40B4-BE49-F238E27FC236}">
                <a16:creationId xmlns:a16="http://schemas.microsoft.com/office/drawing/2014/main" id="{169E4A8F-472D-45A0-8D6C-63949150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8116" r="81499" b="33055"/>
          <a:stretch>
            <a:fillRect/>
          </a:stretch>
        </p:blipFill>
        <p:spPr bwMode="auto">
          <a:xfrm>
            <a:off x="8040" y="24360"/>
            <a:ext cx="3010700" cy="484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図 3">
            <a:extLst>
              <a:ext uri="{FF2B5EF4-FFF2-40B4-BE49-F238E27FC236}">
                <a16:creationId xmlns:a16="http://schemas.microsoft.com/office/drawing/2014/main" id="{28055512-54A2-4A4C-9E7D-2FD2964D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8828" r="43700" b="34393"/>
          <a:stretch>
            <a:fillRect/>
          </a:stretch>
        </p:blipFill>
        <p:spPr bwMode="auto">
          <a:xfrm>
            <a:off x="5580113" y="2780929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5B69AED-326B-49F4-843A-21110C1D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 b="748"/>
          <a:stretch>
            <a:fillRect/>
          </a:stretch>
        </p:blipFill>
        <p:spPr bwMode="auto">
          <a:xfrm rot="18490206">
            <a:off x="1365965" y="1354101"/>
            <a:ext cx="7685074" cy="640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0" y="0"/>
            <a:ext cx="96845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0" dirty="0"/>
              <a:t>野菜のとり方</a:t>
            </a:r>
            <a:endParaRPr lang="en-US" altLang="ja-JP" sz="13000" dirty="0"/>
          </a:p>
          <a:p>
            <a:r>
              <a:rPr lang="ja-JP" altLang="en-US" sz="13000" dirty="0"/>
              <a:t>を考えよう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35CA97-9BE4-4293-81ED-D64484C42F16}"/>
              </a:ext>
            </a:extLst>
          </p:cNvPr>
          <p:cNvSpPr txBox="1"/>
          <p:nvPr/>
        </p:nvSpPr>
        <p:spPr>
          <a:xfrm>
            <a:off x="14155" y="4293096"/>
            <a:ext cx="91581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0" dirty="0"/>
              <a:t>熱を加える</a:t>
            </a:r>
            <a:endParaRPr kumimoji="1" lang="ja-JP" altLang="en-US" sz="11000" dirty="0"/>
          </a:p>
        </p:txBody>
      </p:sp>
    </p:spTree>
    <p:extLst>
      <p:ext uri="{BB962C8B-B14F-4D97-AF65-F5344CB8AC3E}">
        <p14:creationId xmlns:p14="http://schemas.microsoft.com/office/powerpoint/2010/main" val="4119836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08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42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5443"/>
            <a:ext cx="10620672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0"/>
              </a:lnSpc>
            </a:pPr>
            <a:r>
              <a:rPr lang="ja-JP" altLang="en-US" sz="10500" dirty="0"/>
              <a:t>すきな野菜料理</a:t>
            </a:r>
          </a:p>
          <a:p>
            <a:pPr>
              <a:lnSpc>
                <a:spcPts val="11000"/>
              </a:lnSpc>
            </a:pPr>
            <a:r>
              <a:rPr lang="ja-JP" altLang="en-US" sz="10500" dirty="0"/>
              <a:t>で食べる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5263B6-D241-47C8-99CD-3C47612667F7}"/>
              </a:ext>
            </a:extLst>
          </p:cNvPr>
          <p:cNvSpPr txBox="1"/>
          <p:nvPr/>
        </p:nvSpPr>
        <p:spPr>
          <a:xfrm>
            <a:off x="-21736" y="2968685"/>
            <a:ext cx="9540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0" dirty="0"/>
              <a:t>給食の野菜を残さないで食べる</a:t>
            </a:r>
            <a:endParaRPr kumimoji="1" lang="ja-JP" altLang="en-US" sz="10500" dirty="0"/>
          </a:p>
        </p:txBody>
      </p:sp>
    </p:spTree>
    <p:extLst>
      <p:ext uri="{BB962C8B-B14F-4D97-AF65-F5344CB8AC3E}">
        <p14:creationId xmlns:p14="http://schemas.microsoft.com/office/powerpoint/2010/main" val="2664007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図 2">
            <a:extLst>
              <a:ext uri="{FF2B5EF4-FFF2-40B4-BE49-F238E27FC236}">
                <a16:creationId xmlns:a16="http://schemas.microsoft.com/office/drawing/2014/main" id="{DDB06726-E38B-4B41-B645-4D118B8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901" r="1569" b="7475"/>
          <a:stretch>
            <a:fillRect/>
          </a:stretch>
        </p:blipFill>
        <p:spPr bwMode="auto">
          <a:xfrm>
            <a:off x="7938" y="0"/>
            <a:ext cx="43608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図 3">
            <a:extLst>
              <a:ext uri="{FF2B5EF4-FFF2-40B4-BE49-F238E27FC236}">
                <a16:creationId xmlns:a16="http://schemas.microsoft.com/office/drawing/2014/main" id="{3C9B9214-6B80-4036-BBE1-23D1BEBF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8723" r="6303" b="8466"/>
          <a:stretch>
            <a:fillRect/>
          </a:stretch>
        </p:blipFill>
        <p:spPr bwMode="auto">
          <a:xfrm>
            <a:off x="4783138" y="0"/>
            <a:ext cx="43608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テキスト ボックス 6">
            <a:extLst>
              <a:ext uri="{FF2B5EF4-FFF2-40B4-BE49-F238E27FC236}">
                <a16:creationId xmlns:a16="http://schemas.microsoft.com/office/drawing/2014/main" id="{B1915D0F-0560-41FC-B058-C6148218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687638"/>
            <a:ext cx="45672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カレーライス</a:t>
            </a:r>
          </a:p>
        </p:txBody>
      </p:sp>
      <p:sp>
        <p:nvSpPr>
          <p:cNvPr id="5125" name="テキスト ボックス 8">
            <a:extLst>
              <a:ext uri="{FF2B5EF4-FFF2-40B4-BE49-F238E27FC236}">
                <a16:creationId xmlns:a16="http://schemas.microsoft.com/office/drawing/2014/main" id="{C8D02FD8-FBEE-4013-A7AD-95DB1729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25738"/>
            <a:ext cx="4567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ハヤシライス</a:t>
            </a:r>
          </a:p>
        </p:txBody>
      </p:sp>
      <p:pic>
        <p:nvPicPr>
          <p:cNvPr id="5126" name="図 4">
            <a:extLst>
              <a:ext uri="{FF2B5EF4-FFF2-40B4-BE49-F238E27FC236}">
                <a16:creationId xmlns:a16="http://schemas.microsoft.com/office/drawing/2014/main" id="{4EFF4606-7276-4340-9DC9-3B47B19C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8907" r="17126" b="15482"/>
          <a:stretch>
            <a:fillRect/>
          </a:stretch>
        </p:blipFill>
        <p:spPr bwMode="auto">
          <a:xfrm>
            <a:off x="58738" y="3582988"/>
            <a:ext cx="40401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テキスト ボックス 6">
            <a:extLst>
              <a:ext uri="{FF2B5EF4-FFF2-40B4-BE49-F238E27FC236}">
                <a16:creationId xmlns:a16="http://schemas.microsoft.com/office/drawing/2014/main" id="{DFEDBF1D-F166-4CF1-B599-F42E4CA7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5959475"/>
            <a:ext cx="3546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　八ぽう菜</a:t>
            </a:r>
          </a:p>
        </p:txBody>
      </p:sp>
      <p:pic>
        <p:nvPicPr>
          <p:cNvPr id="5128" name="図 12">
            <a:extLst>
              <a:ext uri="{FF2B5EF4-FFF2-40B4-BE49-F238E27FC236}">
                <a16:creationId xmlns:a16="http://schemas.microsoft.com/office/drawing/2014/main" id="{62728220-B94E-4471-BA52-43FD9588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3644900"/>
            <a:ext cx="43068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テキスト ボックス 14">
            <a:extLst>
              <a:ext uri="{FF2B5EF4-FFF2-40B4-BE49-F238E27FC236}">
                <a16:creationId xmlns:a16="http://schemas.microsoft.com/office/drawing/2014/main" id="{CBF0E6D3-F350-492E-A1E6-698323E1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5959475"/>
            <a:ext cx="6102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クリ</a:t>
            </a:r>
            <a:r>
              <a:rPr lang="ja-JP" altLang="en-US" sz="4800"/>
              <a:t>ー</a:t>
            </a:r>
            <a:r>
              <a:rPr lang="ja-JP" altLang="en-US" sz="6000"/>
              <a:t>ムシチュ</a:t>
            </a:r>
            <a:r>
              <a:rPr lang="ja-JP" altLang="en-US" sz="4800"/>
              <a:t>ー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10">
            <a:extLst>
              <a:ext uri="{FF2B5EF4-FFF2-40B4-BE49-F238E27FC236}">
                <a16:creationId xmlns:a16="http://schemas.microsoft.com/office/drawing/2014/main" id="{D404DFA1-32B2-4E44-9670-61C4EFC7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3191" r="13145" b="11777"/>
          <a:stretch>
            <a:fillRect/>
          </a:stretch>
        </p:blipFill>
        <p:spPr bwMode="auto">
          <a:xfrm>
            <a:off x="4605338" y="3429000"/>
            <a:ext cx="453866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テキスト ボックス 6">
            <a:extLst>
              <a:ext uri="{FF2B5EF4-FFF2-40B4-BE49-F238E27FC236}">
                <a16:creationId xmlns:a16="http://schemas.microsoft.com/office/drawing/2014/main" id="{FEEFD647-D106-4E5A-9490-BBD9F48D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2519363"/>
            <a:ext cx="563245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5500"/>
              <a:t>ちゅうかどんぶり</a:t>
            </a:r>
          </a:p>
        </p:txBody>
      </p:sp>
      <p:sp>
        <p:nvSpPr>
          <p:cNvPr id="7172" name="テキスト ボックス 6">
            <a:extLst>
              <a:ext uri="{FF2B5EF4-FFF2-40B4-BE49-F238E27FC236}">
                <a16:creationId xmlns:a16="http://schemas.microsoft.com/office/drawing/2014/main" id="{464A6D7F-0D32-4F30-9D68-67661FF1C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613" y="5880100"/>
            <a:ext cx="4932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野菜</a:t>
            </a:r>
            <a:r>
              <a:rPr lang="ja-JP" altLang="en-US" sz="5400"/>
              <a:t>のみそしる</a:t>
            </a:r>
          </a:p>
        </p:txBody>
      </p:sp>
      <p:sp>
        <p:nvSpPr>
          <p:cNvPr id="7173" name="テキスト ボックス 6">
            <a:extLst>
              <a:ext uri="{FF2B5EF4-FFF2-40B4-BE49-F238E27FC236}">
                <a16:creationId xmlns:a16="http://schemas.microsoft.com/office/drawing/2014/main" id="{DF8DC043-20E2-4DBD-95EF-74A9E227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508250"/>
            <a:ext cx="3262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ビビンバ</a:t>
            </a:r>
          </a:p>
        </p:txBody>
      </p:sp>
      <p:sp>
        <p:nvSpPr>
          <p:cNvPr id="7174" name="テキスト ボックス 6">
            <a:extLst>
              <a:ext uri="{FF2B5EF4-FFF2-40B4-BE49-F238E27FC236}">
                <a16:creationId xmlns:a16="http://schemas.microsoft.com/office/drawing/2014/main" id="{39F84875-BCEE-40F5-BF04-2215AFE0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967413"/>
            <a:ext cx="4567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000"/>
              <a:t>やきそば</a:t>
            </a:r>
          </a:p>
        </p:txBody>
      </p:sp>
      <p:pic>
        <p:nvPicPr>
          <p:cNvPr id="7175" name="図 5">
            <a:extLst>
              <a:ext uri="{FF2B5EF4-FFF2-40B4-BE49-F238E27FC236}">
                <a16:creationId xmlns:a16="http://schemas.microsoft.com/office/drawing/2014/main" id="{4D7CF6B2-A247-4298-8F0E-4C330C8B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 t="18420" r="25517" b="32361"/>
          <a:stretch>
            <a:fillRect/>
          </a:stretch>
        </p:blipFill>
        <p:spPr bwMode="auto">
          <a:xfrm>
            <a:off x="-9525" y="3429000"/>
            <a:ext cx="4364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図 8">
            <a:extLst>
              <a:ext uri="{FF2B5EF4-FFF2-40B4-BE49-F238E27FC236}">
                <a16:creationId xmlns:a16="http://schemas.microsoft.com/office/drawing/2014/main" id="{BCA6102F-E05B-4063-A722-AF3609C3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2701" r="2750" b="16402"/>
          <a:stretch>
            <a:fillRect/>
          </a:stretch>
        </p:blipFill>
        <p:spPr bwMode="auto">
          <a:xfrm>
            <a:off x="-7938" y="12700"/>
            <a:ext cx="45799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図 4">
            <a:extLst>
              <a:ext uri="{FF2B5EF4-FFF2-40B4-BE49-F238E27FC236}">
                <a16:creationId xmlns:a16="http://schemas.microsoft.com/office/drawing/2014/main" id="{60928D29-C613-4D37-971B-978EE4CC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5744" r="30312" b="31281"/>
          <a:stretch>
            <a:fillRect/>
          </a:stretch>
        </p:blipFill>
        <p:spPr bwMode="auto">
          <a:xfrm>
            <a:off x="4932363" y="58738"/>
            <a:ext cx="41957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9" y="0"/>
            <a:ext cx="7358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1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0">
            <a:extLst>
              <a:ext uri="{FF2B5EF4-FFF2-40B4-BE49-F238E27FC236}">
                <a16:creationId xmlns:a16="http://schemas.microsoft.com/office/drawing/2014/main" id="{44ADB41D-E58F-4D70-AD0A-D788D7943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2" y="4174102"/>
            <a:ext cx="8209036" cy="214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7200"/>
              <a:t>キャベツと三度豆のあまず</a:t>
            </a:r>
            <a:endParaRPr lang="en-US" altLang="ja-JP" sz="7200"/>
          </a:p>
        </p:txBody>
      </p:sp>
      <p:sp>
        <p:nvSpPr>
          <p:cNvPr id="28675" name="テキスト ボックス 1">
            <a:extLst>
              <a:ext uri="{FF2B5EF4-FFF2-40B4-BE49-F238E27FC236}">
                <a16:creationId xmlns:a16="http://schemas.microsoft.com/office/drawing/2014/main" id="{C5ABC0D3-3046-404F-AD4A-A8ED7F8B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2" y="63157"/>
            <a:ext cx="6954167" cy="14465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8800" dirty="0"/>
              <a:t>今日の給食</a:t>
            </a:r>
          </a:p>
        </p:txBody>
      </p:sp>
      <p:sp>
        <p:nvSpPr>
          <p:cNvPr id="28676" name="テキスト ボックス 10">
            <a:extLst>
              <a:ext uri="{FF2B5EF4-FFF2-40B4-BE49-F238E27FC236}">
                <a16:creationId xmlns:a16="http://schemas.microsoft.com/office/drawing/2014/main" id="{0C2B75C5-F60B-428F-91AE-52F12DAC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1611809"/>
            <a:ext cx="9036050" cy="21441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7200" dirty="0"/>
              <a:t>ごはん　ぎゅうにゅう</a:t>
            </a:r>
          </a:p>
          <a:p>
            <a:pPr>
              <a:lnSpc>
                <a:spcPts val="8000"/>
              </a:lnSpc>
            </a:pPr>
            <a:r>
              <a:rPr lang="ja-JP" altLang="en-US" sz="7200" dirty="0"/>
              <a:t>さけのマヨネーズやき</a:t>
            </a:r>
            <a:endParaRPr lang="en-US" altLang="ja-JP" sz="7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75" y="11113"/>
            <a:ext cx="9251950" cy="64801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ja-JP" sz="22200" b="1" dirty="0"/>
              <a:t>野菜をしっかり</a:t>
            </a:r>
            <a:endParaRPr lang="ja-JP" altLang="en-US" sz="20000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0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hitoshi yamakita\Desktop\中央小学校09.3.13\イラスト・写真関係\スゴネタ\Illust④\BMP\AB_YASAI\27ILAB02.BMP">
            <a:extLst>
              <a:ext uri="{FF2B5EF4-FFF2-40B4-BE49-F238E27FC236}">
                <a16:creationId xmlns:a16="http://schemas.microsoft.com/office/drawing/2014/main" id="{AACE96A3-7133-4797-9C40-88F4E578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1207"/>
            <a:ext cx="3254474" cy="19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テキスト ボックス 12">
            <a:extLst>
              <a:ext uri="{FF2B5EF4-FFF2-40B4-BE49-F238E27FC236}">
                <a16:creationId xmlns:a16="http://schemas.microsoft.com/office/drawing/2014/main" id="{5BAF6660-28C1-444F-864A-9B7198D9C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4274868"/>
            <a:ext cx="3672408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29700" name="Picture 2" descr="27ILAA07">
            <a:extLst>
              <a:ext uri="{FF2B5EF4-FFF2-40B4-BE49-F238E27FC236}">
                <a16:creationId xmlns:a16="http://schemas.microsoft.com/office/drawing/2014/main" id="{80BE150B-E225-40EA-A727-520ABE5E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4" y="2292080"/>
            <a:ext cx="2427534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テキスト ボックス 14">
            <a:extLst>
              <a:ext uri="{FF2B5EF4-FFF2-40B4-BE49-F238E27FC236}">
                <a16:creationId xmlns:a16="http://schemas.microsoft.com/office/drawing/2014/main" id="{69BD84C7-20DB-401D-AFFB-BE1C0503F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4436793"/>
            <a:ext cx="3582987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30</a:t>
            </a:r>
            <a:r>
              <a:rPr lang="ja-JP" altLang="en-US" sz="6600" dirty="0"/>
              <a:t>グラム</a:t>
            </a:r>
          </a:p>
        </p:txBody>
      </p:sp>
      <p:sp>
        <p:nvSpPr>
          <p:cNvPr id="29702" name="テキスト ボックス 10">
            <a:extLst>
              <a:ext uri="{FF2B5EF4-FFF2-40B4-BE49-F238E27FC236}">
                <a16:creationId xmlns:a16="http://schemas.microsoft.com/office/drawing/2014/main" id="{7DD9526D-D32E-49CD-A976-374DE2FDC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335713" cy="214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8000"/>
              </a:lnSpc>
            </a:pPr>
            <a:r>
              <a:rPr lang="ja-JP" altLang="en-US" sz="6600"/>
              <a:t>キャベツと三度豆のあまず</a:t>
            </a:r>
            <a:endParaRPr lang="en-US" altLang="ja-JP" sz="6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たけのこ">
            <a:extLst>
              <a:ext uri="{FF2B5EF4-FFF2-40B4-BE49-F238E27FC236}">
                <a16:creationId xmlns:a16="http://schemas.microsoft.com/office/drawing/2014/main" id="{C93F6E91-4A78-40D5-8F58-8FD74D9F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000">
            <a:off x="3538078" y="3380510"/>
            <a:ext cx="1984412" cy="27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27ILAA11">
            <a:extLst>
              <a:ext uri="{FF2B5EF4-FFF2-40B4-BE49-F238E27FC236}">
                <a16:creationId xmlns:a16="http://schemas.microsoft.com/office/drawing/2014/main" id="{D80409B2-60BD-4B8B-BA8A-2FF4A4C0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12" y="475284"/>
            <a:ext cx="21939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テキスト ボックス 12">
            <a:extLst>
              <a:ext uri="{FF2B5EF4-FFF2-40B4-BE49-F238E27FC236}">
                <a16:creationId xmlns:a16="http://schemas.microsoft.com/office/drawing/2014/main" id="{5D675582-A57C-4628-8621-79E37D6A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389" y="2731753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20</a:t>
            </a:r>
            <a:r>
              <a:rPr lang="ja-JP" altLang="en-US" sz="6600" dirty="0"/>
              <a:t>グラム</a:t>
            </a:r>
          </a:p>
        </p:txBody>
      </p:sp>
      <p:sp>
        <p:nvSpPr>
          <p:cNvPr id="30725" name="テキスト ボックス 12">
            <a:extLst>
              <a:ext uri="{FF2B5EF4-FFF2-40B4-BE49-F238E27FC236}">
                <a16:creationId xmlns:a16="http://schemas.microsoft.com/office/drawing/2014/main" id="{51EDE5B0-4F3E-425C-9C19-F0E3B074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701" y="2736737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15</a:t>
            </a:r>
            <a:r>
              <a:rPr lang="ja-JP" altLang="en-US" sz="6600" dirty="0"/>
              <a:t>グラム</a:t>
            </a:r>
          </a:p>
        </p:txBody>
      </p:sp>
      <p:sp>
        <p:nvSpPr>
          <p:cNvPr id="30726" name="テキスト ボックス 12">
            <a:extLst>
              <a:ext uri="{FF2B5EF4-FFF2-40B4-BE49-F238E27FC236}">
                <a16:creationId xmlns:a16="http://schemas.microsoft.com/office/drawing/2014/main" id="{650A6AEB-B602-4BF5-B915-19EEF9036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467" y="5750004"/>
            <a:ext cx="346650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27" name="Picture 6" descr="27ILAC11">
            <a:extLst>
              <a:ext uri="{FF2B5EF4-FFF2-40B4-BE49-F238E27FC236}">
                <a16:creationId xmlns:a16="http://schemas.microsoft.com/office/drawing/2014/main" id="{4B5A9795-FBA3-45DD-938C-2B56D0B7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53" y="-39479"/>
            <a:ext cx="2608739" cy="26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テキスト ボックス 9">
            <a:extLst>
              <a:ext uri="{FF2B5EF4-FFF2-40B4-BE49-F238E27FC236}">
                <a16:creationId xmlns:a16="http://schemas.microsoft.com/office/drawing/2014/main" id="{9D539AEB-A196-4EF7-8A51-F0B0FB46F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611" y="5750004"/>
            <a:ext cx="308687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5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29" name="Picture 2" descr="J:\moyasinamurufuu.jpg">
            <a:extLst>
              <a:ext uri="{FF2B5EF4-FFF2-40B4-BE49-F238E27FC236}">
                <a16:creationId xmlns:a16="http://schemas.microsoft.com/office/drawing/2014/main" id="{91C3AA70-6974-415B-8B75-5EEBF771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2"/>
          <a:stretch>
            <a:fillRect/>
          </a:stretch>
        </p:blipFill>
        <p:spPr bwMode="auto">
          <a:xfrm>
            <a:off x="-231946" y="3619902"/>
            <a:ext cx="3211527" cy="215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テキスト ボックス 17">
            <a:extLst>
              <a:ext uri="{FF2B5EF4-FFF2-40B4-BE49-F238E27FC236}">
                <a16:creationId xmlns:a16="http://schemas.microsoft.com/office/drawing/2014/main" id="{D8173FAE-FBFC-4462-99E9-4C9CD82F2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707" y="5747981"/>
            <a:ext cx="3466505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/>
              <a:t>10</a:t>
            </a:r>
            <a:r>
              <a:rPr lang="ja-JP" altLang="en-US" sz="6600" dirty="0"/>
              <a:t>グラム</a:t>
            </a:r>
          </a:p>
        </p:txBody>
      </p:sp>
      <p:pic>
        <p:nvPicPr>
          <p:cNvPr id="30731" name="図 1">
            <a:extLst>
              <a:ext uri="{FF2B5EF4-FFF2-40B4-BE49-F238E27FC236}">
                <a16:creationId xmlns:a16="http://schemas.microsoft.com/office/drawing/2014/main" id="{2E9E9D8C-824D-4DFF-B01E-678FCB01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3492" r="4610" b="5775"/>
          <a:stretch>
            <a:fillRect/>
          </a:stretch>
        </p:blipFill>
        <p:spPr bwMode="auto">
          <a:xfrm>
            <a:off x="6294699" y="3895725"/>
            <a:ext cx="2862001" cy="18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テキスト ボックス 2">
            <a:extLst>
              <a:ext uri="{FF2B5EF4-FFF2-40B4-BE49-F238E27FC236}">
                <a16:creationId xmlns:a16="http://schemas.microsoft.com/office/drawing/2014/main" id="{F809FFF2-ABAE-4EBE-9F6D-0C19765B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" y="80873"/>
            <a:ext cx="3897313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7200" dirty="0"/>
              <a:t>ごもくじる</a:t>
            </a:r>
            <a:endParaRPr lang="en-US" altLang="ja-JP" sz="7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07504" y="52266"/>
            <a:ext cx="91581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0" dirty="0"/>
              <a:t>わかったこと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2060848"/>
            <a:ext cx="8034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0" dirty="0"/>
              <a:t>実行しようと思うこと</a:t>
            </a:r>
          </a:p>
        </p:txBody>
      </p:sp>
    </p:spTree>
    <p:extLst>
      <p:ext uri="{BB962C8B-B14F-4D97-AF65-F5344CB8AC3E}">
        <p14:creationId xmlns:p14="http://schemas.microsoft.com/office/powerpoint/2010/main" val="415339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75" y="11113"/>
            <a:ext cx="9251950" cy="64801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ja-JP" sz="22200" b="1" dirty="0"/>
              <a:t>食べ</a:t>
            </a:r>
            <a:r>
              <a:rPr lang="ja-JP" altLang="en-US" sz="22200" b="1" dirty="0"/>
              <a:t>よう</a:t>
            </a:r>
            <a:endParaRPr lang="ja-JP" altLang="en-US" sz="20000" dirty="0">
              <a:solidFill>
                <a:srgbClr val="6666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2D2FF6-4BBB-48D0-B8C0-8292E6E703E9}"/>
              </a:ext>
            </a:extLst>
          </p:cNvPr>
          <p:cNvSpPr txBox="1"/>
          <p:nvPr/>
        </p:nvSpPr>
        <p:spPr>
          <a:xfrm>
            <a:off x="4578080" y="5517232"/>
            <a:ext cx="367240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874713" eaLnBrk="1" hangingPunct="1">
              <a:spcBef>
                <a:spcPct val="0"/>
              </a:spcBef>
            </a:pPr>
            <a:r>
              <a:rPr lang="ja-JP" altLang="en-US" sz="2800" dirty="0"/>
              <a:t>野菜をしっかり食べよう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367C7250-68AD-4D54-BE3F-02DE968F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009" y="6164256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/>
              <a:t>画用紙に文字をつなぎ合わせる</a:t>
            </a:r>
          </a:p>
        </p:txBody>
      </p:sp>
    </p:spTree>
    <p:extLst>
      <p:ext uri="{BB962C8B-B14F-4D97-AF65-F5344CB8AC3E}">
        <p14:creationId xmlns:p14="http://schemas.microsoft.com/office/powerpoint/2010/main" val="182694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2">
            <a:extLst>
              <a:ext uri="{FF2B5EF4-FFF2-40B4-BE49-F238E27FC236}">
                <a16:creationId xmlns:a16="http://schemas.microsoft.com/office/drawing/2014/main" id="{4297372F-D7D6-45B7-BFF4-425EF98FB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0"/>
            <a:ext cx="95900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1000" dirty="0"/>
              <a:t>学校給食で</a:t>
            </a:r>
          </a:p>
          <a:p>
            <a:r>
              <a:rPr lang="ja-JP" altLang="en-US" sz="11000" dirty="0"/>
              <a:t>きらいな食べ物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1">
            <a:extLst>
              <a:ext uri="{FF2B5EF4-FFF2-40B4-BE49-F238E27FC236}">
                <a16:creationId xmlns:a16="http://schemas.microsoft.com/office/drawing/2014/main" id="{DB29A8F4-537B-4419-B50E-DEFDFBAD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693" r="3227"/>
          <a:stretch>
            <a:fillRect/>
          </a:stretch>
        </p:blipFill>
        <p:spPr bwMode="auto">
          <a:xfrm rot="14626416">
            <a:off x="538947" y="-232398"/>
            <a:ext cx="4040701" cy="3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27ILAB19">
            <a:extLst>
              <a:ext uri="{FF2B5EF4-FFF2-40B4-BE49-F238E27FC236}">
                <a16:creationId xmlns:a16="http://schemas.microsoft.com/office/drawing/2014/main" id="{16DC0356-4A3B-4A49-925A-AE069CEC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210"/>
            <a:ext cx="4106430" cy="326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27ILAB21">
            <a:extLst>
              <a:ext uri="{FF2B5EF4-FFF2-40B4-BE49-F238E27FC236}">
                <a16:creationId xmlns:a16="http://schemas.microsoft.com/office/drawing/2014/main" id="{73D4CFF0-9498-4A8F-B7A1-B627BA48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058">
            <a:off x="-112940" y="3675296"/>
            <a:ext cx="2656076" cy="26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図 4">
            <a:extLst>
              <a:ext uri="{FF2B5EF4-FFF2-40B4-BE49-F238E27FC236}">
                <a16:creationId xmlns:a16="http://schemas.microsoft.com/office/drawing/2014/main" id="{8EB9D19A-BECB-4F40-AE6C-CFC9217F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10777" r="10652" b="-1340"/>
          <a:stretch>
            <a:fillRect/>
          </a:stretch>
        </p:blipFill>
        <p:spPr bwMode="auto">
          <a:xfrm>
            <a:off x="2354150" y="3519417"/>
            <a:ext cx="3836682" cy="30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>
            <a:extLst>
              <a:ext uri="{FF2B5EF4-FFF2-40B4-BE49-F238E27FC236}">
                <a16:creationId xmlns:a16="http://schemas.microsoft.com/office/drawing/2014/main" id="{20546CA4-38DE-4833-A456-57B6A843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22" y="3429000"/>
            <a:ext cx="3218392" cy="324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5">
            <a:extLst>
              <a:ext uri="{FF2B5EF4-FFF2-40B4-BE49-F238E27FC236}">
                <a16:creationId xmlns:a16="http://schemas.microsoft.com/office/drawing/2014/main" id="{8FF3BE03-DEDD-4B71-A537-3D5BF2E6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/>
          <a:stretch>
            <a:fillRect/>
          </a:stretch>
        </p:blipFill>
        <p:spPr bwMode="auto">
          <a:xfrm>
            <a:off x="3347864" y="3687220"/>
            <a:ext cx="3447323" cy="30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図 15">
            <a:extLst>
              <a:ext uri="{FF2B5EF4-FFF2-40B4-BE49-F238E27FC236}">
                <a16:creationId xmlns:a16="http://schemas.microsoft.com/office/drawing/2014/main" id="{351F1F60-5929-4536-A144-90501E9C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27010" r="13307" b="6323"/>
          <a:stretch>
            <a:fillRect/>
          </a:stretch>
        </p:blipFill>
        <p:spPr bwMode="auto">
          <a:xfrm>
            <a:off x="4544852" y="99608"/>
            <a:ext cx="4086517" cy="32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図 5">
            <a:extLst>
              <a:ext uri="{FF2B5EF4-FFF2-40B4-BE49-F238E27FC236}">
                <a16:creationId xmlns:a16="http://schemas.microsoft.com/office/drawing/2014/main" id="{891F4A37-B5FA-40F4-A356-A80A07E2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" y="0"/>
            <a:ext cx="408190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27ILAB03">
            <a:extLst>
              <a:ext uri="{FF2B5EF4-FFF2-40B4-BE49-F238E27FC236}">
                <a16:creationId xmlns:a16="http://schemas.microsoft.com/office/drawing/2014/main" id="{7F24B499-EF80-4C1C-A00E-4B7D0FCD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" y="3845833"/>
            <a:ext cx="3112280" cy="269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図 8">
            <a:extLst>
              <a:ext uri="{FF2B5EF4-FFF2-40B4-BE49-F238E27FC236}">
                <a16:creationId xmlns:a16="http://schemas.microsoft.com/office/drawing/2014/main" id="{CDAE01BE-0971-4DD6-946C-0AF4848B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2229" r="3772" b="12521"/>
          <a:stretch>
            <a:fillRect/>
          </a:stretch>
        </p:blipFill>
        <p:spPr bwMode="auto">
          <a:xfrm>
            <a:off x="6372200" y="3629082"/>
            <a:ext cx="3036913" cy="2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>
            <a:extLst>
              <a:ext uri="{FF2B5EF4-FFF2-40B4-BE49-F238E27FC236}">
                <a16:creationId xmlns:a16="http://schemas.microsoft.com/office/drawing/2014/main" id="{9A81DA7F-1C74-465B-8972-013A55259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0" y="-241300"/>
            <a:ext cx="5921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ea typeface="ＭＳ 明朝" panose="02020609040205080304" pitchFamily="17" charset="-128"/>
              </a:rPr>
              <a:t>➀</a:t>
            </a:r>
            <a:r>
              <a:rPr lang="ja-JP" altLang="en-US" sz="9600">
                <a:latin typeface="ＭＳ Ｐゴシック" panose="020B0600070205080204" pitchFamily="50" charset="-128"/>
                <a:ea typeface="ＭＳ 明朝" panose="02020609040205080304" pitchFamily="17" charset="-128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ゴーヤ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4339" name="テキスト ボックス 12">
            <a:extLst>
              <a:ext uri="{FF2B5EF4-FFF2-40B4-BE49-F238E27FC236}">
                <a16:creationId xmlns:a16="http://schemas.microsoft.com/office/drawing/2014/main" id="{D34B99B8-28A7-4AE0-A979-8802FCB5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1143000"/>
            <a:ext cx="43719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②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なす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4340" name="テキスト ボックス 16">
            <a:extLst>
              <a:ext uri="{FF2B5EF4-FFF2-40B4-BE49-F238E27FC236}">
                <a16:creationId xmlns:a16="http://schemas.microsoft.com/office/drawing/2014/main" id="{06438CD6-6A12-44E8-96B0-00AE26BB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2576513"/>
            <a:ext cx="9061451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⑤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アスパラガス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4341" name="テキスト ボックス 18">
            <a:extLst>
              <a:ext uri="{FF2B5EF4-FFF2-40B4-BE49-F238E27FC236}">
                <a16:creationId xmlns:a16="http://schemas.microsoft.com/office/drawing/2014/main" id="{0409D1C0-7990-4CDA-8CD1-A8A3F82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9225"/>
            <a:ext cx="5857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⑥セロリー　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529A68-EF11-4885-9B18-F0D3A2BD7B6E}"/>
              </a:ext>
            </a:extLst>
          </p:cNvPr>
          <p:cNvSpPr txBox="1"/>
          <p:nvPr/>
        </p:nvSpPr>
        <p:spPr>
          <a:xfrm>
            <a:off x="25400" y="5287963"/>
            <a:ext cx="870743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ja-JP" sz="9600" dirty="0">
                <a:latin typeface="+mn-ea"/>
                <a:ea typeface="+mn-ea"/>
                <a:cs typeface="Times New Roman" panose="02020603050405020304" pitchFamily="18" charset="0"/>
              </a:rPr>
              <a:t>⑦</a:t>
            </a:r>
            <a:r>
              <a:rPr lang="en-US" altLang="ja-JP" sz="9600" dirty="0"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9600" dirty="0">
                <a:latin typeface="+mn-ea"/>
                <a:ea typeface="+mn-ea"/>
                <a:cs typeface="Times New Roman" panose="02020603050405020304" pitchFamily="18" charset="0"/>
              </a:rPr>
              <a:t>グリンピース </a:t>
            </a:r>
            <a:endParaRPr lang="ja-JP" altLang="en-US" sz="960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テキスト ボックス 22">
            <a:extLst>
              <a:ext uri="{FF2B5EF4-FFF2-40B4-BE49-F238E27FC236}">
                <a16:creationId xmlns:a16="http://schemas.microsoft.com/office/drawing/2014/main" id="{3E9D1092-4A75-4EDE-B692-395F87F65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644775"/>
            <a:ext cx="49180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⑧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トマト　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5363" name="テキスト ボックス 24">
            <a:extLst>
              <a:ext uri="{FF2B5EF4-FFF2-40B4-BE49-F238E27FC236}">
                <a16:creationId xmlns:a16="http://schemas.microsoft.com/office/drawing/2014/main" id="{966384D7-69FD-45B0-8D6E-2FC57EAAB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5367338"/>
            <a:ext cx="53768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⑩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パセリ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5364" name="テキスト ボックス 9">
            <a:extLst>
              <a:ext uri="{FF2B5EF4-FFF2-40B4-BE49-F238E27FC236}">
                <a16:creationId xmlns:a16="http://schemas.microsoft.com/office/drawing/2014/main" id="{B3F48018-DD5C-44BA-A0D5-40B660D3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3986213"/>
            <a:ext cx="64801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⑨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レーズン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  <p:sp>
        <p:nvSpPr>
          <p:cNvPr id="15365" name="テキスト ボックス 7">
            <a:extLst>
              <a:ext uri="{FF2B5EF4-FFF2-40B4-BE49-F238E27FC236}">
                <a16:creationId xmlns:a16="http://schemas.microsoft.com/office/drawing/2014/main" id="{D9926CB9-7EB6-474F-AB0A-1D9A9DE21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1257300"/>
            <a:ext cx="54594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④</a:t>
            </a:r>
            <a:r>
              <a:rPr lang="en-US" altLang="ja-JP" sz="9600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レバー</a:t>
            </a:r>
            <a:r>
              <a:rPr lang="ja-JP" altLang="ja-JP" sz="96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endParaRPr lang="ja-JP" altLang="en-US" sz="9600" dirty="0"/>
          </a:p>
        </p:txBody>
      </p:sp>
      <p:sp>
        <p:nvSpPr>
          <p:cNvPr id="15366" name="テキスト ボックス 14">
            <a:extLst>
              <a:ext uri="{FF2B5EF4-FFF2-40B4-BE49-F238E27FC236}">
                <a16:creationId xmlns:a16="http://schemas.microsoft.com/office/drawing/2014/main" id="{12F46F36-488B-4313-9C44-9EC0943B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-192088"/>
            <a:ext cx="63357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③</a:t>
            </a:r>
            <a:r>
              <a:rPr lang="en-US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9600">
                <a:latin typeface="ＭＳ Ｐゴシック" panose="020B0600070205080204" pitchFamily="50" charset="-128"/>
                <a:cs typeface="Times New Roman" panose="02020603050405020304" pitchFamily="18" charset="0"/>
              </a:rPr>
              <a:t>ピーマン　</a:t>
            </a:r>
            <a:endParaRPr lang="ja-JP" altLang="en-US" sz="960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406</Words>
  <Application>Microsoft Office PowerPoint</Application>
  <PresentationFormat>画面に合わせる (4:3)</PresentationFormat>
  <Paragraphs>134</Paragraphs>
  <Slides>32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Century</vt:lpstr>
      <vt:lpstr>Tahoma</vt:lpstr>
      <vt:lpstr>Office テーマ</vt:lpstr>
      <vt:lpstr>PowerPoint プレゼンテーション</vt:lpstr>
      <vt:lpstr>PowerPoint プレゼンテーション</vt:lpstr>
      <vt:lpstr>野菜をしっかり</vt:lpstr>
      <vt:lpstr>食べよう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hitoshi yamakita</dc:creator>
  <cp:lastModifiedBy>人志 山北</cp:lastModifiedBy>
  <cp:revision>108</cp:revision>
  <cp:lastPrinted>2022-01-31T23:14:29Z</cp:lastPrinted>
  <dcterms:created xsi:type="dcterms:W3CDTF">2012-01-26T03:01:00Z</dcterms:created>
  <dcterms:modified xsi:type="dcterms:W3CDTF">2025-01-22T04:04:42Z</dcterms:modified>
</cp:coreProperties>
</file>