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38" r:id="rId2"/>
    <p:sldId id="440" r:id="rId3"/>
    <p:sldId id="445" r:id="rId4"/>
    <p:sldId id="441" r:id="rId5"/>
    <p:sldId id="262" r:id="rId6"/>
    <p:sldId id="266" r:id="rId7"/>
    <p:sldId id="270" r:id="rId8"/>
    <p:sldId id="283" r:id="rId9"/>
    <p:sldId id="444" r:id="rId10"/>
    <p:sldId id="443" r:id="rId11"/>
    <p:sldId id="442" r:id="rId12"/>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99FF99"/>
    <a:srgbClr val="CCFF66"/>
    <a:srgbClr val="FFFF66"/>
    <a:srgbClr val="CCECFF"/>
    <a:srgbClr val="B2B2B2"/>
    <a:srgbClr val="DDDDDD"/>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78" autoAdjust="0"/>
    <p:restoredTop sz="57947" autoAdjust="0"/>
  </p:normalViewPr>
  <p:slideViewPr>
    <p:cSldViewPr>
      <p:cViewPr varScale="1">
        <p:scale>
          <a:sx n="50" d="100"/>
          <a:sy n="50" d="100"/>
        </p:scale>
        <p:origin x="2040" y="34"/>
      </p:cViewPr>
      <p:guideLst>
        <p:guide orient="horz" pos="2160"/>
        <p:guide pos="2880"/>
      </p:guideLst>
    </p:cSldViewPr>
  </p:slideViewPr>
  <p:notesTextViewPr>
    <p:cViewPr>
      <p:scale>
        <a:sx n="150" d="100"/>
        <a:sy n="15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18178" cy="494616"/>
          </a:xfrm>
          <a:prstGeom prst="rect">
            <a:avLst/>
          </a:prstGeom>
        </p:spPr>
        <p:txBody>
          <a:bodyPr vert="horz" lIns="87587" tIns="43794" rIns="87587" bIns="43794" rtlCol="0"/>
          <a:lstStyle>
            <a:lvl1pPr algn="l">
              <a:defRPr sz="1100"/>
            </a:lvl1pPr>
          </a:lstStyle>
          <a:p>
            <a:endParaRPr kumimoji="1" lang="ja-JP" altLang="en-US"/>
          </a:p>
        </p:txBody>
      </p:sp>
      <p:sp>
        <p:nvSpPr>
          <p:cNvPr id="3" name="日付プレースホルダー 2"/>
          <p:cNvSpPr>
            <a:spLocks noGrp="1"/>
          </p:cNvSpPr>
          <p:nvPr>
            <p:ph type="dt" idx="1"/>
          </p:nvPr>
        </p:nvSpPr>
        <p:spPr>
          <a:xfrm>
            <a:off x="3816079" y="3"/>
            <a:ext cx="2918177" cy="494616"/>
          </a:xfrm>
          <a:prstGeom prst="rect">
            <a:avLst/>
          </a:prstGeom>
        </p:spPr>
        <p:txBody>
          <a:bodyPr vert="horz" lIns="87587" tIns="43794" rIns="87587" bIns="43794" rtlCol="0"/>
          <a:lstStyle>
            <a:lvl1pPr algn="r">
              <a:defRPr sz="1100"/>
            </a:lvl1pPr>
          </a:lstStyle>
          <a:p>
            <a:fld id="{6870E52C-AD5B-49C7-ACC7-BCF8DA70205A}" type="datetimeFigureOut">
              <a:rPr kumimoji="1" lang="ja-JP" altLang="en-US" smtClean="0"/>
              <a:t>2024/5/26</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87587" tIns="43794" rIns="87587" bIns="43794" rtlCol="0" anchor="ctr"/>
          <a:lstStyle/>
          <a:p>
            <a:endParaRPr lang="ja-JP" altLang="en-US"/>
          </a:p>
        </p:txBody>
      </p:sp>
      <p:sp>
        <p:nvSpPr>
          <p:cNvPr id="5" name="ノート プレースホルダー 4"/>
          <p:cNvSpPr>
            <a:spLocks noGrp="1"/>
          </p:cNvSpPr>
          <p:nvPr>
            <p:ph type="body" sz="quarter" idx="3"/>
          </p:nvPr>
        </p:nvSpPr>
        <p:spPr>
          <a:xfrm>
            <a:off x="673428" y="4748635"/>
            <a:ext cx="5388911" cy="3884965"/>
          </a:xfrm>
          <a:prstGeom prst="rect">
            <a:avLst/>
          </a:prstGeom>
        </p:spPr>
        <p:txBody>
          <a:bodyPr vert="horz" lIns="87587" tIns="43794" rIns="87587" bIns="4379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371699"/>
            <a:ext cx="2918178" cy="494616"/>
          </a:xfrm>
          <a:prstGeom prst="rect">
            <a:avLst/>
          </a:prstGeom>
        </p:spPr>
        <p:txBody>
          <a:bodyPr vert="horz" lIns="87587" tIns="43794" rIns="87587" bIns="43794"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16079" y="9371699"/>
            <a:ext cx="2918177" cy="494616"/>
          </a:xfrm>
          <a:prstGeom prst="rect">
            <a:avLst/>
          </a:prstGeom>
        </p:spPr>
        <p:txBody>
          <a:bodyPr vert="horz" lIns="87587" tIns="43794" rIns="87587" bIns="43794" rtlCol="0" anchor="b"/>
          <a:lstStyle>
            <a:lvl1pPr algn="r">
              <a:defRPr sz="1100"/>
            </a:lvl1pPr>
          </a:lstStyle>
          <a:p>
            <a:fld id="{EDE7D9B0-B403-49A0-B982-0B0096AD8C07}" type="slidenum">
              <a:rPr kumimoji="1" lang="ja-JP" altLang="en-US" smtClean="0"/>
              <a:t>‹#›</a:t>
            </a:fld>
            <a:endParaRPr kumimoji="1" lang="ja-JP" altLang="en-US"/>
          </a:p>
        </p:txBody>
      </p:sp>
    </p:spTree>
    <p:extLst>
      <p:ext uri="{BB962C8B-B14F-4D97-AF65-F5344CB8AC3E}">
        <p14:creationId xmlns:p14="http://schemas.microsoft.com/office/powerpoint/2010/main" val="22324817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BFA2A5F2-8055-F6B8-77A3-96865C8FF9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ノート プレースホルダー 2">
            <a:extLst>
              <a:ext uri="{FF2B5EF4-FFF2-40B4-BE49-F238E27FC236}">
                <a16:creationId xmlns:a16="http://schemas.microsoft.com/office/drawing/2014/main" id="{0AE42BE0-981F-CA8F-8542-34812250B8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dirty="0"/>
              <a:t>「給食のごはんを食べないで残していませんか。お米のことを知ってもらうために、</a:t>
            </a:r>
            <a:endParaRPr lang="en-US" altLang="ja-JP" dirty="0"/>
          </a:p>
          <a:p>
            <a:pPr eaLnBrk="1" hangingPunct="1"/>
            <a:r>
              <a:rPr lang="ja-JP" altLang="en-US" dirty="0"/>
              <a:t>お米を作ってくれた人に感謝して食べようの紙芝居をします。」</a:t>
            </a:r>
          </a:p>
        </p:txBody>
      </p:sp>
      <p:sp>
        <p:nvSpPr>
          <p:cNvPr id="5124" name="スライド番号プレースホルダー 3">
            <a:extLst>
              <a:ext uri="{FF2B5EF4-FFF2-40B4-BE49-F238E27FC236}">
                <a16:creationId xmlns:a16="http://schemas.microsoft.com/office/drawing/2014/main" id="{BB328DD7-C50B-16A0-6E80-5AB76AE789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29428" indent="-280549">
              <a:defRPr kumimoji="1">
                <a:solidFill>
                  <a:schemeClr val="tx1"/>
                </a:solidFill>
                <a:latin typeface="Arial" panose="020B0604020202020204" pitchFamily="34" charset="0"/>
                <a:ea typeface="ＭＳ Ｐゴシック" panose="020B0600070205080204" pitchFamily="50" charset="-128"/>
              </a:defRPr>
            </a:lvl2pPr>
            <a:lvl3pPr marL="1122197" indent="-224439">
              <a:defRPr kumimoji="1">
                <a:solidFill>
                  <a:schemeClr val="tx1"/>
                </a:solidFill>
                <a:latin typeface="Arial" panose="020B0604020202020204" pitchFamily="34" charset="0"/>
                <a:ea typeface="ＭＳ Ｐゴシック" panose="020B0600070205080204" pitchFamily="50" charset="-128"/>
              </a:defRPr>
            </a:lvl3pPr>
            <a:lvl4pPr marL="1571076" indent="-224439">
              <a:defRPr kumimoji="1">
                <a:solidFill>
                  <a:schemeClr val="tx1"/>
                </a:solidFill>
                <a:latin typeface="Arial" panose="020B0604020202020204" pitchFamily="34" charset="0"/>
                <a:ea typeface="ＭＳ Ｐゴシック" panose="020B0600070205080204" pitchFamily="50" charset="-128"/>
              </a:defRPr>
            </a:lvl4pPr>
            <a:lvl5pPr marL="2019955" indent="-224439">
              <a:defRPr kumimoji="1">
                <a:solidFill>
                  <a:schemeClr val="tx1"/>
                </a:solidFill>
                <a:latin typeface="Arial" panose="020B0604020202020204" pitchFamily="34" charset="0"/>
                <a:ea typeface="ＭＳ Ｐゴシック" panose="020B0600070205080204" pitchFamily="50" charset="-128"/>
              </a:defRPr>
            </a:lvl5pPr>
            <a:lvl6pPr marL="2468834" indent="-22443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17713" indent="-22443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66592" indent="-22443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15471" indent="-22443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4511C4A-0BBD-4FF1-8D56-87F6F17E1794}" type="slidenum">
              <a:rPr lang="ja-JP" altLang="en-US" smtClean="0">
                <a:latin typeface="Tahoma" panose="020B0604030504040204" pitchFamily="34" charset="0"/>
              </a:rPr>
              <a:pPr/>
              <a:t>1</a:t>
            </a:fld>
            <a:endParaRPr lang="ja-JP" altLang="en-US">
              <a:latin typeface="Tahoma" panose="020B0604030504040204" pitchFamily="34" charset="0"/>
            </a:endParaRPr>
          </a:p>
        </p:txBody>
      </p:sp>
    </p:spTree>
    <p:extLst>
      <p:ext uri="{BB962C8B-B14F-4D97-AF65-F5344CB8AC3E}">
        <p14:creationId xmlns:p14="http://schemas.microsoft.com/office/powerpoint/2010/main" val="1469209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「米は漢字で</a:t>
            </a:r>
            <a:r>
              <a:rPr kumimoji="1" lang="en-US" altLang="ja-JP" dirty="0"/>
              <a:t>『</a:t>
            </a:r>
            <a:r>
              <a:rPr kumimoji="1" lang="ja-JP" altLang="en-US" dirty="0"/>
              <a:t>米</a:t>
            </a:r>
            <a:r>
              <a:rPr kumimoji="1" lang="en-US" altLang="ja-JP" dirty="0"/>
              <a:t>』</a:t>
            </a:r>
            <a:r>
              <a:rPr kumimoji="1" lang="ja-JP" altLang="en-US" dirty="0"/>
              <a:t>と書きます。この字を分解すると</a:t>
            </a:r>
            <a:r>
              <a:rPr kumimoji="1" lang="en-US" altLang="ja-JP" dirty="0"/>
              <a:t>『</a:t>
            </a:r>
            <a:r>
              <a:rPr kumimoji="1" lang="ja-JP" altLang="en-US" dirty="0"/>
              <a:t>八十八</a:t>
            </a:r>
            <a:r>
              <a:rPr kumimoji="1" lang="en-US" altLang="ja-JP" dirty="0"/>
              <a:t>』</a:t>
            </a:r>
            <a:r>
              <a:rPr kumimoji="1" lang="ja-JP" altLang="en-US" dirty="0"/>
              <a:t>とも</a:t>
            </a:r>
          </a:p>
          <a:p>
            <a:r>
              <a:rPr kumimoji="1" lang="ja-JP" altLang="en-US" dirty="0"/>
              <a:t>読めます。本来の漢字の成り立ちからは違いますが、これはお米になるまで</a:t>
            </a:r>
          </a:p>
          <a:p>
            <a:r>
              <a:rPr kumimoji="1" lang="ja-JP" altLang="en-US" dirty="0"/>
              <a:t>には田植え、草取り、稲刈り、脱穀、もみすりなど、八十八回もの多くの</a:t>
            </a:r>
          </a:p>
          <a:p>
            <a:r>
              <a:rPr kumimoji="1" lang="ja-JP" altLang="en-US" dirty="0"/>
              <a:t>手間がかかっていることを表しているのだといわれてきました。</a:t>
            </a:r>
            <a:endParaRPr kumimoji="1" lang="en-US" altLang="ja-JP" dirty="0"/>
          </a:p>
          <a:p>
            <a:r>
              <a:rPr kumimoji="1" lang="ja-JP" altLang="en-US" dirty="0"/>
              <a:t>また昔 の人は</a:t>
            </a:r>
            <a:r>
              <a:rPr kumimoji="1" lang="en-US" altLang="ja-JP" dirty="0"/>
              <a:t>1</a:t>
            </a:r>
            <a:r>
              <a:rPr kumimoji="1" lang="ja-JP" altLang="en-US" dirty="0"/>
              <a:t>粒のお米の中には八十八の神様がいるともいって、</a:t>
            </a:r>
            <a:r>
              <a:rPr kumimoji="1" lang="en-US" altLang="ja-JP" dirty="0"/>
              <a:t>1</a:t>
            </a:r>
            <a:r>
              <a:rPr kumimoji="1" lang="ja-JP" altLang="en-US" dirty="0"/>
              <a:t>粒のお米も</a:t>
            </a:r>
          </a:p>
          <a:p>
            <a:r>
              <a:rPr kumimoji="1" lang="ja-JP" altLang="en-US" dirty="0"/>
              <a:t>むだにせず、大切に食べていました。」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10</a:t>
            </a:fld>
            <a:endParaRPr kumimoji="1" lang="ja-JP" altLang="en-US"/>
          </a:p>
        </p:txBody>
      </p:sp>
    </p:spTree>
    <p:extLst>
      <p:ext uri="{BB962C8B-B14F-4D97-AF65-F5344CB8AC3E}">
        <p14:creationId xmlns:p14="http://schemas.microsoft.com/office/powerpoint/2010/main" val="3651049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「お米を作ってくれている人に感謝して、ごはんは残さずに食べるようにしましょう。」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11</a:t>
            </a:fld>
            <a:endParaRPr kumimoji="1" lang="ja-JP" altLang="en-US"/>
          </a:p>
        </p:txBody>
      </p:sp>
    </p:spTree>
    <p:extLst>
      <p:ext uri="{BB962C8B-B14F-4D97-AF65-F5344CB8AC3E}">
        <p14:creationId xmlns:p14="http://schemas.microsoft.com/office/powerpoint/2010/main" val="286972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「カップに入った米は、何粒入っているでしょうか。</a:t>
            </a:r>
          </a:p>
          <a:p>
            <a:r>
              <a:rPr kumimoji="1" lang="ja-JP" altLang="en-US" dirty="0"/>
              <a:t>　➀</a:t>
            </a:r>
            <a:r>
              <a:rPr kumimoji="1" lang="en-US" altLang="ja-JP" dirty="0"/>
              <a:t>30</a:t>
            </a:r>
            <a:r>
              <a:rPr kumimoji="1" lang="ja-JP" altLang="en-US" dirty="0"/>
              <a:t>つぶ　②</a:t>
            </a:r>
            <a:r>
              <a:rPr kumimoji="1" lang="en-US" altLang="ja-JP" dirty="0"/>
              <a:t>50</a:t>
            </a:r>
            <a:r>
              <a:rPr kumimoji="1" lang="ja-JP" altLang="en-US" dirty="0"/>
              <a:t>つぶ　③</a:t>
            </a:r>
            <a:r>
              <a:rPr kumimoji="1" lang="en-US" altLang="ja-JP" dirty="0"/>
              <a:t>100</a:t>
            </a:r>
            <a:r>
              <a:rPr kumimoji="1" lang="ja-JP" altLang="en-US" dirty="0"/>
              <a:t>つぶ　のどれでしようか。</a:t>
            </a:r>
            <a:endParaRPr kumimoji="1" lang="en-US" altLang="ja-JP" dirty="0"/>
          </a:p>
          <a:p>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　思った量に手を挙げてください。</a:t>
            </a:r>
          </a:p>
          <a:p>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　</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a:t>
            </a:r>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➀</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30</a:t>
            </a:r>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つぶ　②</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50</a:t>
            </a:r>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つぶ　③</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100</a:t>
            </a:r>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つぶ</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a:t>
            </a:r>
            <a:endParaRPr lang="ja-JP" altLang="en-US" sz="1800" dirty="0">
              <a:latin typeface="Century" panose="02040604050505020304" pitchFamily="18" charset="0"/>
              <a:ea typeface="ＭＳ 明朝" panose="02020609040205080304" pitchFamily="17" charset="-128"/>
              <a:cs typeface="Times New Roman" panose="02020603050405020304" pitchFamily="18" charset="0"/>
            </a:endParaRPr>
          </a:p>
          <a:p>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　</a:t>
            </a:r>
            <a:r>
              <a:rPr lang="ja-JP" altLang="ja-JP" sz="1800" dirty="0">
                <a:latin typeface="Century" panose="02040604050505020304" pitchFamily="18" charset="0"/>
                <a:ea typeface="ＭＳ 明朝" panose="02020609040205080304" pitchFamily="17" charset="-128"/>
                <a:cs typeface="Times New Roman" panose="02020603050405020304" pitchFamily="18" charset="0"/>
              </a:rPr>
              <a:t>正解は③</a:t>
            </a:r>
            <a:r>
              <a:rPr lang="en-US" altLang="ja-JP" sz="1800" dirty="0">
                <a:latin typeface="Century" panose="02040604050505020304" pitchFamily="18" charset="0"/>
                <a:ea typeface="ＭＳ 明朝" panose="02020609040205080304" pitchFamily="17" charset="-128"/>
                <a:cs typeface="Times New Roman" panose="02020603050405020304" pitchFamily="18" charset="0"/>
              </a:rPr>
              <a:t>100</a:t>
            </a:r>
            <a:r>
              <a:rPr lang="ja-JP" altLang="ja-JP" sz="1800" dirty="0">
                <a:latin typeface="Century" panose="02040604050505020304" pitchFamily="18" charset="0"/>
                <a:ea typeface="ＭＳ 明朝" panose="02020609040205080304" pitchFamily="17" charset="-128"/>
                <a:cs typeface="Times New Roman" panose="02020603050405020304" pitchFamily="18" charset="0"/>
              </a:rPr>
              <a:t>粒です</a:t>
            </a:r>
            <a:r>
              <a:rPr lang="ja-JP" altLang="en-US" sz="1800" dirty="0">
                <a:latin typeface="Century" panose="02040604050505020304" pitchFamily="18" charset="0"/>
                <a:ea typeface="ＭＳ 明朝" panose="02020609040205080304" pitchFamily="17" charset="-128"/>
                <a:cs typeface="Times New Roman" panose="02020603050405020304" pitchFamily="18" charset="0"/>
              </a:rPr>
              <a:t>。</a:t>
            </a:r>
            <a:endParaRPr lang="en-US" altLang="ja-JP" sz="1800" dirty="0">
              <a:latin typeface="Century" panose="02040604050505020304" pitchFamily="18" charset="0"/>
              <a:ea typeface="ＭＳ 明朝" panose="02020609040205080304" pitchFamily="17" charset="-128"/>
              <a:cs typeface="Times New Roman" panose="02020603050405020304" pitchFamily="18" charset="0"/>
            </a:endParaRPr>
          </a:p>
          <a:p>
            <a:r>
              <a:rPr kumimoji="1" lang="ja-JP" altLang="en-US" sz="1800" dirty="0">
                <a:latin typeface="Century" panose="02040604050505020304" pitchFamily="18" charset="0"/>
                <a:ea typeface="ＭＳ 明朝" panose="02020609040205080304" pitchFamily="17" charset="-128"/>
                <a:cs typeface="Times New Roman" panose="02020603050405020304" pitchFamily="18" charset="0"/>
              </a:rPr>
              <a:t>米は</a:t>
            </a:r>
            <a:r>
              <a:rPr kumimoji="1" lang="en-US" altLang="ja-JP" sz="1800" dirty="0">
                <a:latin typeface="Century" panose="02040604050505020304" pitchFamily="18" charset="0"/>
                <a:ea typeface="ＭＳ 明朝" panose="02020609040205080304" pitchFamily="17" charset="-128"/>
                <a:cs typeface="Times New Roman" panose="02020603050405020304" pitchFamily="18" charset="0"/>
              </a:rPr>
              <a:t>1</a:t>
            </a:r>
            <a:r>
              <a:rPr kumimoji="1" lang="ja-JP" altLang="en-US" sz="1800" dirty="0">
                <a:latin typeface="Century" panose="02040604050505020304" pitchFamily="18" charset="0"/>
                <a:ea typeface="ＭＳ 明朝" panose="02020609040205080304" pitchFamily="17" charset="-128"/>
                <a:cs typeface="Times New Roman" panose="02020603050405020304" pitchFamily="18" charset="0"/>
              </a:rPr>
              <a:t>粒。</a:t>
            </a:r>
            <a:r>
              <a:rPr kumimoji="1" lang="en-US" altLang="ja-JP" sz="1800" dirty="0">
                <a:latin typeface="Century" panose="02040604050505020304" pitchFamily="18" charset="0"/>
                <a:ea typeface="ＭＳ 明朝" panose="02020609040205080304" pitchFamily="17" charset="-128"/>
                <a:cs typeface="Times New Roman" panose="02020603050405020304" pitchFamily="18" charset="0"/>
              </a:rPr>
              <a:t>0.02g</a:t>
            </a:r>
            <a:r>
              <a:rPr kumimoji="1" lang="ja-JP" altLang="en-US" sz="1800" dirty="0">
                <a:latin typeface="Century" panose="02040604050505020304" pitchFamily="18" charset="0"/>
                <a:ea typeface="ＭＳ 明朝" panose="02020609040205080304" pitchFamily="17" charset="-128"/>
                <a:cs typeface="Times New Roman" panose="02020603050405020304" pitchFamily="18" charset="0"/>
              </a:rPr>
              <a:t>しかありません。</a:t>
            </a:r>
            <a:r>
              <a:rPr kumimoji="1" lang="en-US" altLang="ja-JP" sz="1800" dirty="0">
                <a:latin typeface="Century" panose="02040604050505020304" pitchFamily="18" charset="0"/>
                <a:ea typeface="ＭＳ 明朝" panose="02020609040205080304" pitchFamily="17" charset="-128"/>
                <a:cs typeface="Times New Roman" panose="02020603050405020304" pitchFamily="18" charset="0"/>
              </a:rPr>
              <a:t>100</a:t>
            </a:r>
            <a:r>
              <a:rPr kumimoji="1" lang="ja-JP" altLang="en-US" sz="1800" dirty="0">
                <a:latin typeface="Century" panose="02040604050505020304" pitchFamily="18" charset="0"/>
                <a:ea typeface="ＭＳ 明朝" panose="02020609040205080304" pitchFamily="17" charset="-128"/>
                <a:cs typeface="Times New Roman" panose="02020603050405020304" pitchFamily="18" charset="0"/>
              </a:rPr>
              <a:t>粒集まってもこれくらいの量なんです。」</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2</a:t>
            </a:fld>
            <a:endParaRPr kumimoji="1" lang="ja-JP" altLang="en-US"/>
          </a:p>
        </p:txBody>
      </p:sp>
    </p:spTree>
    <p:extLst>
      <p:ext uri="{BB962C8B-B14F-4D97-AF65-F5344CB8AC3E}">
        <p14:creationId xmlns:p14="http://schemas.microsoft.com/office/powerpoint/2010/main" val="358979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「日本の人口</a:t>
            </a:r>
            <a:r>
              <a:rPr kumimoji="1" lang="en-US" altLang="ja-JP" dirty="0"/>
              <a:t>1</a:t>
            </a:r>
            <a:r>
              <a:rPr kumimoji="1" lang="ja-JP" altLang="en-US" dirty="0"/>
              <a:t>億</a:t>
            </a:r>
            <a:r>
              <a:rPr kumimoji="1" lang="en-US" altLang="ja-JP" dirty="0"/>
              <a:t>2400</a:t>
            </a:r>
            <a:r>
              <a:rPr kumimoji="1" lang="ja-JP" altLang="en-US" dirty="0"/>
              <a:t>万人</a:t>
            </a:r>
            <a:r>
              <a:rPr kumimoji="1" lang="en-US" altLang="zh-TW" dirty="0"/>
              <a:t>(</a:t>
            </a:r>
            <a:r>
              <a:rPr kumimoji="1" lang="en-US" altLang="ja-JP" dirty="0"/>
              <a:t>※</a:t>
            </a:r>
            <a:r>
              <a:rPr kumimoji="1" lang="en-US" altLang="zh-TW" dirty="0"/>
              <a:t>2024</a:t>
            </a:r>
            <a:r>
              <a:rPr kumimoji="1" lang="zh-TW" altLang="en-US" dirty="0"/>
              <a:t>年（令和</a:t>
            </a:r>
            <a:r>
              <a:rPr kumimoji="1" lang="en-US" altLang="zh-TW" dirty="0"/>
              <a:t>6</a:t>
            </a:r>
            <a:r>
              <a:rPr kumimoji="1" lang="zh-TW" altLang="en-US" dirty="0"/>
              <a:t>年）</a:t>
            </a:r>
            <a:r>
              <a:rPr kumimoji="1" lang="en-US" altLang="zh-TW" dirty="0"/>
              <a:t>4</a:t>
            </a:r>
            <a:r>
              <a:rPr kumimoji="1" lang="zh-TW" altLang="en-US" dirty="0"/>
              <a:t>月</a:t>
            </a:r>
            <a:r>
              <a:rPr kumimoji="1" lang="en-US" altLang="zh-TW" dirty="0"/>
              <a:t>1</a:t>
            </a:r>
            <a:r>
              <a:rPr kumimoji="1" lang="zh-TW" altLang="en-US" dirty="0"/>
              <a:t>日現在</a:t>
            </a:r>
            <a:r>
              <a:rPr kumimoji="1"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の人が</a:t>
            </a:r>
            <a:r>
              <a:rPr kumimoji="1" lang="zh-TW" altLang="en-US" dirty="0"/>
              <a:t> </a:t>
            </a:r>
            <a:r>
              <a:rPr kumimoji="1" lang="ja-JP" altLang="en-US" dirty="0"/>
              <a:t>お米を</a:t>
            </a:r>
            <a:r>
              <a:rPr kumimoji="1" lang="en-US" altLang="ja-JP" dirty="0"/>
              <a:t>1</a:t>
            </a:r>
            <a:r>
              <a:rPr kumimoji="1" lang="ja-JP" altLang="en-US" dirty="0"/>
              <a:t>粒ずつ残したとしたら、学校給食米の袋、</a:t>
            </a:r>
            <a:r>
              <a:rPr kumimoji="1" lang="en-US" altLang="ja-JP" dirty="0"/>
              <a:t>7kg</a:t>
            </a:r>
            <a:r>
              <a:rPr kumimoji="1" lang="ja-JP" altLang="en-US" dirty="0"/>
              <a:t>入りで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この教室のどれくらいまで敷き詰められるでしょうか。」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思った量に手を挙げてください。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①半分まで　②半分以上。」</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3</a:t>
            </a:fld>
            <a:endParaRPr kumimoji="1" lang="ja-JP" altLang="en-US"/>
          </a:p>
        </p:txBody>
      </p:sp>
    </p:spTree>
    <p:extLst>
      <p:ext uri="{BB962C8B-B14F-4D97-AF65-F5344CB8AC3E}">
        <p14:creationId xmlns:p14="http://schemas.microsoft.com/office/powerpoint/2010/main" val="248856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「正解は②の半分以上です。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日本の人口</a:t>
            </a:r>
            <a:r>
              <a:rPr kumimoji="1" lang="en-US" altLang="ja-JP" dirty="0"/>
              <a:t>1</a:t>
            </a:r>
            <a:r>
              <a:rPr kumimoji="1" lang="ja-JP" altLang="en-US" dirty="0"/>
              <a:t>億</a:t>
            </a:r>
            <a:r>
              <a:rPr kumimoji="1" lang="en-US" altLang="ja-JP" dirty="0"/>
              <a:t>2400</a:t>
            </a:r>
            <a:r>
              <a:rPr kumimoji="1" lang="ja-JP" altLang="en-US" dirty="0"/>
              <a:t>万人の人が お米を</a:t>
            </a:r>
            <a:r>
              <a:rPr kumimoji="1" lang="en-US" altLang="ja-JP" dirty="0"/>
              <a:t>1</a:t>
            </a:r>
            <a:r>
              <a:rPr kumimoji="1" lang="ja-JP" altLang="en-US" dirty="0"/>
              <a:t>粒ずつ</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残しただけで学校給食の精米</a:t>
            </a:r>
            <a:r>
              <a:rPr kumimoji="1" lang="en-US" altLang="ja-JP" dirty="0"/>
              <a:t>(7kg</a:t>
            </a:r>
            <a:r>
              <a:rPr kumimoji="1" lang="ja-JP" altLang="en-US" dirty="0"/>
              <a:t>入り</a:t>
            </a:r>
            <a:r>
              <a:rPr kumimoji="1" lang="en-US" altLang="ja-JP" dirty="0"/>
              <a:t>)</a:t>
            </a:r>
            <a:r>
              <a:rPr kumimoji="1" lang="ja-JP" altLang="en-US" dirty="0"/>
              <a:t>で</a:t>
            </a:r>
            <a:r>
              <a:rPr kumimoji="1" lang="en-US" altLang="ja-JP" dirty="0"/>
              <a:t>354</a:t>
            </a:r>
            <a:r>
              <a:rPr kumimoji="1" lang="ja-JP" altLang="en-US" dirty="0"/>
              <a:t>袋になります。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教室に</a:t>
            </a:r>
            <a:r>
              <a:rPr kumimoji="1" lang="en-US" altLang="ja-JP" dirty="0"/>
              <a:t>354</a:t>
            </a:r>
            <a:r>
              <a:rPr kumimoji="1" lang="ja-JP" altLang="en-US" dirty="0"/>
              <a:t>袋をしきつめると教室の</a:t>
            </a:r>
            <a:r>
              <a:rPr kumimoji="1" lang="en-US" altLang="ja-JP" dirty="0"/>
              <a:t>2/3</a:t>
            </a:r>
            <a:r>
              <a:rPr kumimoji="1" lang="ja-JP" altLang="en-US" dirty="0"/>
              <a:t>が埋まります。」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4</a:t>
            </a:fld>
            <a:endParaRPr kumimoji="1" lang="ja-JP" altLang="en-US"/>
          </a:p>
        </p:txBody>
      </p:sp>
    </p:spTree>
    <p:extLst>
      <p:ext uri="{BB962C8B-B14F-4D97-AF65-F5344CB8AC3E}">
        <p14:creationId xmlns:p14="http://schemas.microsoft.com/office/powerpoint/2010/main" val="2177480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7758">
              <a:defRPr/>
            </a:pPr>
            <a:r>
              <a:rPr lang="ja-JP" altLang="en-US" dirty="0"/>
              <a:t>「皆さんが食べているごはんの米ができるまでについて考えてみます。</a:t>
            </a:r>
          </a:p>
          <a:p>
            <a:pPr defTabSz="897758">
              <a:defRPr/>
            </a:pPr>
            <a:r>
              <a:rPr lang="ja-JP" altLang="en-US" dirty="0"/>
              <a:t>米ができるまでには、種まきから収穫まで半年近くかかります。</a:t>
            </a:r>
          </a:p>
          <a:p>
            <a:r>
              <a:rPr kumimoji="1" lang="ja-JP" altLang="en-US" dirty="0"/>
              <a:t>①</a:t>
            </a:r>
            <a:r>
              <a:rPr kumimoji="1" lang="en-US" altLang="ja-JP" dirty="0"/>
              <a:t>4</a:t>
            </a:r>
            <a:r>
              <a:rPr kumimoji="1" lang="ja-JP" altLang="en-US" dirty="0"/>
              <a:t>月上旬に種まきをします。</a:t>
            </a:r>
            <a:endParaRPr kumimoji="1" lang="en-US" altLang="ja-JP" dirty="0"/>
          </a:p>
          <a:p>
            <a:r>
              <a:rPr kumimoji="1" lang="en-US" altLang="ja-JP" dirty="0"/>
              <a:t>②4</a:t>
            </a:r>
            <a:r>
              <a:rPr kumimoji="1" lang="ja-JP" altLang="en-US" dirty="0"/>
              <a:t>月中旬まで種から苗に育てます。」</a:t>
            </a:r>
            <a:endParaRPr kumimoji="1" lang="en-US" altLang="ja-JP" dirty="0"/>
          </a:p>
          <a:p>
            <a:endParaRPr kumimoji="1" lang="en-US" altLang="ja-JP" dirty="0"/>
          </a:p>
          <a:p>
            <a:r>
              <a:rPr kumimoji="1" lang="en-US" altLang="ja-JP" dirty="0"/>
              <a:t>※JA</a:t>
            </a:r>
            <a:r>
              <a:rPr kumimoji="1" lang="ja-JP" altLang="en-US" dirty="0"/>
              <a:t>全農みやぎ　知！見！米・お米カレンダー　からダウンロードした写真を掲示。</a:t>
            </a:r>
          </a:p>
          <a:p>
            <a:r>
              <a:rPr kumimoji="1" lang="en-US" altLang="ja-JP" dirty="0"/>
              <a:t>http://www.mg.zennoh.or.jp/leam/rice/process/calendar.html</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5</a:t>
            </a:fld>
            <a:endParaRPr kumimoji="1" lang="ja-JP" altLang="en-US"/>
          </a:p>
        </p:txBody>
      </p:sp>
    </p:spTree>
    <p:extLst>
      <p:ext uri="{BB962C8B-B14F-4D97-AF65-F5344CB8AC3E}">
        <p14:creationId xmlns:p14="http://schemas.microsoft.com/office/powerpoint/2010/main" val="46633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7758">
              <a:defRPr/>
            </a:pPr>
            <a:r>
              <a:rPr lang="ja-JP" altLang="en-US" dirty="0"/>
              <a:t>「③</a:t>
            </a:r>
            <a:r>
              <a:rPr lang="en-US" altLang="ja-JP" dirty="0"/>
              <a:t>4</a:t>
            </a:r>
            <a:r>
              <a:rPr lang="ja-JP" altLang="en-US" dirty="0"/>
              <a:t>月に田んぼにするための土づくりをします。 </a:t>
            </a:r>
            <a:endParaRPr lang="en-US" altLang="ja-JP" dirty="0"/>
          </a:p>
          <a:p>
            <a:pPr defTabSz="897758">
              <a:defRPr/>
            </a:pPr>
            <a:r>
              <a:rPr lang="en-US" altLang="ja-JP" dirty="0"/>
              <a:t>④5</a:t>
            </a:r>
            <a:r>
              <a:rPr lang="ja-JP" altLang="en-US" dirty="0"/>
              <a:t>月上旬に田んぼに水を入れ、土を砕いて平らにならしていく作業のしろかきをします。</a:t>
            </a:r>
            <a:r>
              <a:rPr lang="en-US" altLang="ja-JP" dirty="0"/>
              <a:t> </a:t>
            </a:r>
          </a:p>
          <a:p>
            <a:pPr defTabSz="897758">
              <a:defRPr/>
            </a:pPr>
            <a:r>
              <a:rPr lang="en-US" altLang="ja-JP" dirty="0"/>
              <a:t>⑤5</a:t>
            </a:r>
            <a:r>
              <a:rPr lang="ja-JP" altLang="en-US" dirty="0"/>
              <a:t>月上旬に苗を田んぼに植える田植えをします。</a:t>
            </a:r>
            <a:r>
              <a:rPr lang="en-US" altLang="ja-JP" dirty="0"/>
              <a:t> </a:t>
            </a:r>
          </a:p>
          <a:p>
            <a:pPr defTabSz="897758">
              <a:defRPr/>
            </a:pPr>
            <a:r>
              <a:rPr lang="en-US" altLang="ja-JP" dirty="0"/>
              <a:t>⑥5</a:t>
            </a:r>
            <a:r>
              <a:rPr lang="ja-JP" altLang="en-US" dirty="0"/>
              <a:t>月中旬からは田んぼに生えてくる草取りをします。</a:t>
            </a:r>
            <a:r>
              <a:rPr lang="en-US" altLang="ja-JP" dirty="0"/>
              <a:t> </a:t>
            </a:r>
            <a:r>
              <a:rPr lang="ja-JP" altLang="en-US" dirty="0"/>
              <a:t>」</a:t>
            </a:r>
            <a:endParaRPr lang="en-US" altLang="ja-JP" dirty="0"/>
          </a:p>
          <a:p>
            <a:endParaRPr kumimoji="1" lang="en-US" altLang="ja-JP" sz="800" dirty="0"/>
          </a:p>
          <a:p>
            <a:r>
              <a:rPr kumimoji="1" lang="en-US" altLang="ja-JP" sz="800" dirty="0"/>
              <a:t>※JA</a:t>
            </a:r>
            <a:r>
              <a:rPr kumimoji="1" lang="ja-JP" altLang="en-US" sz="800" dirty="0"/>
              <a:t>全農みやぎ　知！見！米・お米カレンダー　からダウンロードした写真を掲示。</a:t>
            </a:r>
          </a:p>
          <a:p>
            <a:r>
              <a:rPr kumimoji="1" lang="en-US" altLang="ja-JP" sz="800" dirty="0"/>
              <a:t>http://www.mg.zennoh.or.jp/leam/rice/process/calendar.html</a:t>
            </a:r>
          </a:p>
          <a:p>
            <a:endParaRPr kumimoji="1" lang="en-US" altLang="ja-JP" sz="800" dirty="0"/>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6</a:t>
            </a:fld>
            <a:endParaRPr kumimoji="1" lang="ja-JP" altLang="en-US"/>
          </a:p>
        </p:txBody>
      </p:sp>
    </p:spTree>
    <p:extLst>
      <p:ext uri="{BB962C8B-B14F-4D97-AF65-F5344CB8AC3E}">
        <p14:creationId xmlns:p14="http://schemas.microsoft.com/office/powerpoint/2010/main" val="2644546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7758">
              <a:defRPr/>
            </a:pPr>
            <a:r>
              <a:rPr lang="ja-JP" altLang="en-US" dirty="0"/>
              <a:t>「⑦</a:t>
            </a:r>
            <a:r>
              <a:rPr lang="en-US" altLang="ja-JP" dirty="0"/>
              <a:t>5</a:t>
            </a:r>
            <a:r>
              <a:rPr lang="ja-JP" altLang="en-US" dirty="0"/>
              <a:t>月中旬に田んぼの回りの草かりをします。</a:t>
            </a:r>
            <a:endParaRPr lang="en-US" altLang="ja-JP" dirty="0"/>
          </a:p>
          <a:p>
            <a:pPr defTabSz="897758">
              <a:defRPr/>
            </a:pPr>
            <a:r>
              <a:rPr lang="en-US" altLang="ja-JP" dirty="0"/>
              <a:t>⑧6</a:t>
            </a:r>
            <a:r>
              <a:rPr lang="ja-JP" altLang="en-US" dirty="0"/>
              <a:t>月下旬に田んぼの水を抜いて、土にヒビが入るまで乾かす「中干し」をします。</a:t>
            </a:r>
            <a:endParaRPr lang="en-US" altLang="ja-JP" dirty="0"/>
          </a:p>
          <a:p>
            <a:pPr defTabSz="897758">
              <a:defRPr/>
            </a:pPr>
            <a:r>
              <a:rPr lang="ja-JP" altLang="en-US" dirty="0"/>
              <a:t>　中干しは稲の成長を調節するために必要な作業です。</a:t>
            </a:r>
          </a:p>
          <a:p>
            <a:pPr defTabSz="897758">
              <a:defRPr/>
            </a:pPr>
            <a:r>
              <a:rPr lang="en-US" altLang="ja-JP" dirty="0"/>
              <a:t>⑨8</a:t>
            </a:r>
            <a:r>
              <a:rPr lang="ja-JP" altLang="en-US" dirty="0"/>
              <a:t>月上旬ごろにいねの花が咲きます。</a:t>
            </a:r>
          </a:p>
          <a:p>
            <a:pPr defTabSz="897758">
              <a:defRPr/>
            </a:pPr>
            <a:r>
              <a:rPr lang="en-US" altLang="ja-JP" dirty="0"/>
              <a:t>⑩9</a:t>
            </a:r>
            <a:r>
              <a:rPr lang="ja-JP" altLang="en-US" dirty="0"/>
              <a:t>月下旬ごろまで実が米になる、いねが成長していきます。」</a:t>
            </a:r>
            <a:endParaRPr lang="en-US" altLang="ja-JP" dirty="0"/>
          </a:p>
          <a:p>
            <a:endParaRPr kumimoji="1" lang="en-US" altLang="ja-JP" dirty="0"/>
          </a:p>
          <a:p>
            <a:r>
              <a:rPr kumimoji="1" lang="en-US" altLang="ja-JP" dirty="0"/>
              <a:t>※JA</a:t>
            </a:r>
            <a:r>
              <a:rPr kumimoji="1" lang="ja-JP" altLang="en-US" dirty="0"/>
              <a:t>全農みやぎ　知！見！米・お米カレンダー　からダウンロードした写真を掲示。</a:t>
            </a:r>
          </a:p>
          <a:p>
            <a:r>
              <a:rPr kumimoji="1" lang="en-US" altLang="ja-JP" dirty="0"/>
              <a:t>http://www.mg.zennoh.or.jp/leam/rice/process/calendar.html</a:t>
            </a:r>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DE7D9B0-B403-49A0-B982-0B0096AD8C07}" type="slidenum">
              <a:rPr kumimoji="1" lang="ja-JP" altLang="en-US" smtClean="0"/>
              <a:t>7</a:t>
            </a:fld>
            <a:endParaRPr kumimoji="1" lang="ja-JP" altLang="en-US"/>
          </a:p>
        </p:txBody>
      </p:sp>
    </p:spTree>
    <p:extLst>
      <p:ext uri="{BB962C8B-B14F-4D97-AF65-F5344CB8AC3E}">
        <p14:creationId xmlns:p14="http://schemas.microsoft.com/office/powerpoint/2010/main" val="517569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7758">
              <a:defRPr/>
            </a:pPr>
            <a:r>
              <a:rPr lang="ja-JP" altLang="en-US" dirty="0"/>
              <a:t>「⑪</a:t>
            </a:r>
            <a:r>
              <a:rPr lang="en-US" altLang="ja-JP" dirty="0"/>
              <a:t>9</a:t>
            </a:r>
            <a:r>
              <a:rPr lang="ja-JP" altLang="en-US" dirty="0"/>
              <a:t>月下旬にいねの実の米がみのります。</a:t>
            </a:r>
          </a:p>
          <a:p>
            <a:pPr defTabSz="897758">
              <a:defRPr/>
            </a:pPr>
            <a:r>
              <a:rPr lang="ja-JP" altLang="en-US" dirty="0"/>
              <a:t>⑫</a:t>
            </a:r>
            <a:r>
              <a:rPr lang="en-US" altLang="ja-JP" dirty="0"/>
              <a:t>9</a:t>
            </a:r>
            <a:r>
              <a:rPr lang="ja-JP" altLang="en-US" dirty="0"/>
              <a:t>月下旬ごろに稲をかり取ります。</a:t>
            </a:r>
            <a:endParaRPr lang="en-US" altLang="ja-JP" dirty="0"/>
          </a:p>
          <a:p>
            <a:pPr defTabSz="897758">
              <a:defRPr/>
            </a:pPr>
            <a:r>
              <a:rPr lang="ja-JP" altLang="en-US" dirty="0"/>
              <a:t>⑬刈り取った、稲の実を乾燥させた後、実の外側の殻</a:t>
            </a:r>
          </a:p>
          <a:p>
            <a:pPr defTabSz="897758">
              <a:defRPr/>
            </a:pPr>
            <a:r>
              <a:rPr lang="ja-JP" altLang="en-US" dirty="0"/>
              <a:t>をとり除いて白米の元の玄米を取り出します。</a:t>
            </a:r>
            <a:endParaRPr lang="en-US" altLang="ja-JP" dirty="0"/>
          </a:p>
          <a:p>
            <a:pPr defTabSz="897758">
              <a:defRPr/>
            </a:pPr>
            <a:r>
              <a:rPr lang="en-US" altLang="ja-JP" dirty="0"/>
              <a:t>⑭</a:t>
            </a:r>
            <a:r>
              <a:rPr lang="ja-JP" altLang="en-US" dirty="0"/>
              <a:t>玄米をふくろづめして出荷します。</a:t>
            </a:r>
            <a:r>
              <a:rPr lang="en-US" altLang="ja-JP" dirty="0"/>
              <a:t> </a:t>
            </a:r>
            <a:endParaRPr lang="ja-JP" altLang="en-US" dirty="0"/>
          </a:p>
          <a:p>
            <a:pPr defTabSz="897758">
              <a:defRPr/>
            </a:pPr>
            <a:r>
              <a:rPr lang="ja-JP" altLang="en-US" dirty="0"/>
              <a:t>このように、お米ができるまでのたくさんの仕事があります。</a:t>
            </a:r>
            <a:endParaRPr lang="en-US" altLang="ja-JP" dirty="0"/>
          </a:p>
          <a:p>
            <a:pPr defTabSz="897758">
              <a:defRPr/>
            </a:pPr>
            <a:r>
              <a:rPr lang="ja-JP" altLang="en-US" dirty="0"/>
              <a:t>農家の方はとても大変な思いをしてお米を作っているのです。」</a:t>
            </a:r>
            <a:endParaRPr lang="en-US" altLang="ja-JP" dirty="0"/>
          </a:p>
          <a:p>
            <a:endParaRPr kumimoji="1" lang="en-US" altLang="ja-JP" dirty="0"/>
          </a:p>
          <a:p>
            <a:endParaRPr kumimoji="1" lang="en-US" altLang="ja-JP" dirty="0"/>
          </a:p>
          <a:p>
            <a:r>
              <a:rPr kumimoji="1" lang="en-US" altLang="ja-JP" dirty="0"/>
              <a:t>※JA</a:t>
            </a:r>
            <a:r>
              <a:rPr kumimoji="1" lang="ja-JP" altLang="en-US" dirty="0"/>
              <a:t>全農みやぎ　知！見！米・お米カレンダー　からダウンロードした写真を掲示。</a:t>
            </a:r>
          </a:p>
          <a:p>
            <a:r>
              <a:rPr kumimoji="1" lang="en-US" altLang="ja-JP" dirty="0"/>
              <a:t>http://www.mg.zennoh.or.jp/leam/rice/process/calendar.html</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8</a:t>
            </a:fld>
            <a:endParaRPr kumimoji="1" lang="ja-JP" altLang="en-US"/>
          </a:p>
        </p:txBody>
      </p:sp>
    </p:spTree>
    <p:extLst>
      <p:ext uri="{BB962C8B-B14F-4D97-AF65-F5344CB8AC3E}">
        <p14:creationId xmlns:p14="http://schemas.microsoft.com/office/powerpoint/2010/main" val="2737493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「さらに収穫したお米がご飯として食卓に上るまでには、</a:t>
            </a:r>
          </a:p>
          <a:p>
            <a:r>
              <a:rPr kumimoji="1" lang="ja-JP" altLang="en-US" dirty="0"/>
              <a:t>➀米の元の玄米の回りについたぬかを取り除く精米をする精米業者の人。</a:t>
            </a:r>
          </a:p>
          <a:p>
            <a:r>
              <a:rPr kumimoji="1" lang="ja-JP" altLang="en-US" dirty="0"/>
              <a:t>②お米を運送する人。</a:t>
            </a:r>
          </a:p>
          <a:p>
            <a:r>
              <a:rPr kumimoji="1" lang="ja-JP" altLang="en-US" dirty="0"/>
              <a:t>③お米の販売をする人。</a:t>
            </a:r>
          </a:p>
          <a:p>
            <a:r>
              <a:rPr kumimoji="1" lang="en-US" altLang="ja-JP" dirty="0"/>
              <a:t>④</a:t>
            </a:r>
            <a:r>
              <a:rPr kumimoji="1" lang="ja-JP" altLang="en-US" dirty="0"/>
              <a:t>ご飯に炊飯する人。</a:t>
            </a:r>
          </a:p>
          <a:p>
            <a:r>
              <a:rPr kumimoji="1" lang="ja-JP" altLang="en-US" dirty="0"/>
              <a:t>⑤また、おいしいお米になるように米の品種改良をする人</a:t>
            </a:r>
            <a:endParaRPr kumimoji="1" lang="en-US" altLang="ja-JP" dirty="0"/>
          </a:p>
          <a:p>
            <a:r>
              <a:rPr kumimoji="1" lang="ja-JP" altLang="en-US" dirty="0"/>
              <a:t>などじつに多くの人の手間がかかっているのです。」</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EDE7D9B0-B403-49A0-B982-0B0096AD8C07}" type="slidenum">
              <a:rPr kumimoji="1" lang="ja-JP" altLang="en-US" smtClean="0"/>
              <a:t>9</a:t>
            </a:fld>
            <a:endParaRPr kumimoji="1" lang="ja-JP" altLang="en-US"/>
          </a:p>
        </p:txBody>
      </p:sp>
    </p:spTree>
    <p:extLst>
      <p:ext uri="{BB962C8B-B14F-4D97-AF65-F5344CB8AC3E}">
        <p14:creationId xmlns:p14="http://schemas.microsoft.com/office/powerpoint/2010/main" val="1991746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3342636-DBB9-401B-A70E-962F9DC35A5E}" type="datetimeFigureOut">
              <a:rPr kumimoji="1" lang="ja-JP" altLang="en-US" smtClean="0"/>
              <a:t>2024/5/26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1707923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3342636-DBB9-401B-A70E-962F9DC35A5E}" type="datetimeFigureOut">
              <a:rPr kumimoji="1" lang="ja-JP" altLang="en-US" smtClean="0"/>
              <a:t>2024/5/26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2322144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3342636-DBB9-401B-A70E-962F9DC35A5E}" type="datetimeFigureOut">
              <a:rPr kumimoji="1" lang="ja-JP" altLang="en-US" smtClean="0"/>
              <a:t>2024/5/26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300469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3342636-DBB9-401B-A70E-962F9DC35A5E}" type="datetimeFigureOut">
              <a:rPr kumimoji="1" lang="ja-JP" altLang="en-US" smtClean="0"/>
              <a:t>2024/5/26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1771994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3342636-DBB9-401B-A70E-962F9DC35A5E}" type="datetimeFigureOut">
              <a:rPr kumimoji="1" lang="ja-JP" altLang="en-US" smtClean="0"/>
              <a:t>2024/5/26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2412695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3342636-DBB9-401B-A70E-962F9DC35A5E}" type="datetimeFigureOut">
              <a:rPr kumimoji="1" lang="ja-JP" altLang="en-US" smtClean="0"/>
              <a:t>2024/5/26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28663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3342636-DBB9-401B-A70E-962F9DC35A5E}" type="datetimeFigureOut">
              <a:rPr kumimoji="1" lang="ja-JP" altLang="en-US" smtClean="0"/>
              <a:t>2024/5/26</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1423560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3342636-DBB9-401B-A70E-962F9DC35A5E}" type="datetimeFigureOut">
              <a:rPr kumimoji="1" lang="ja-JP" altLang="en-US" smtClean="0"/>
              <a:t>2024/5/26</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2306732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3342636-DBB9-401B-A70E-962F9DC35A5E}" type="datetimeFigureOut">
              <a:rPr kumimoji="1" lang="ja-JP" altLang="en-US" smtClean="0"/>
              <a:t>2024/5/26</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315654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3342636-DBB9-401B-A70E-962F9DC35A5E}" type="datetimeFigureOut">
              <a:rPr kumimoji="1" lang="ja-JP" altLang="en-US" smtClean="0"/>
              <a:t>2024/5/26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324408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3342636-DBB9-401B-A70E-962F9DC35A5E}" type="datetimeFigureOut">
              <a:rPr kumimoji="1" lang="ja-JP" altLang="en-US" smtClean="0"/>
              <a:t>2024/5/26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3769917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342636-DBB9-401B-A70E-962F9DC35A5E}" type="datetimeFigureOut">
              <a:rPr kumimoji="1" lang="ja-JP" altLang="en-US" smtClean="0"/>
              <a:t>2024/5/26</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0F97D-A43F-4687-920A-B63C311ED249}" type="slidenum">
              <a:rPr kumimoji="1" lang="ja-JP" altLang="en-US" smtClean="0"/>
              <a:t>‹#›</a:t>
            </a:fld>
            <a:endParaRPr kumimoji="1" lang="ja-JP" altLang="en-US" dirty="0"/>
          </a:p>
        </p:txBody>
      </p:sp>
    </p:spTree>
    <p:extLst>
      <p:ext uri="{BB962C8B-B14F-4D97-AF65-F5344CB8AC3E}">
        <p14:creationId xmlns:p14="http://schemas.microsoft.com/office/powerpoint/2010/main" val="1725039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11.wdp"/><Relationship Id="rId11" Type="http://schemas.microsoft.com/office/2007/relationships/hdphoto" Target="../media/hdphoto13.wdp"/><Relationship Id="rId5" Type="http://schemas.openxmlformats.org/officeDocument/2006/relationships/image" Target="../media/image30.png"/><Relationship Id="rId10" Type="http://schemas.openxmlformats.org/officeDocument/2006/relationships/image" Target="../media/image33.png"/><Relationship Id="rId4" Type="http://schemas.microsoft.com/office/2007/relationships/hdphoto" Target="../media/hdphoto10.wdp"/><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27.png"/><Relationship Id="rId5" Type="http://schemas.openxmlformats.org/officeDocument/2006/relationships/image" Target="../media/image24.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DEFE7D1-64D4-BD25-991C-5EEAFEBAB18E}"/>
              </a:ext>
            </a:extLst>
          </p:cNvPr>
          <p:cNvPicPr>
            <a:picLocks noChangeAspect="1"/>
          </p:cNvPicPr>
          <p:nvPr/>
        </p:nvPicPr>
        <p:blipFill rotWithShape="1">
          <a:blip r:embed="rId3">
            <a:extLst>
              <a:ext uri="{28A0092B-C50C-407E-A947-70E740481C1C}">
                <a14:useLocalDpi xmlns:a14="http://schemas.microsoft.com/office/drawing/2010/main" val="0"/>
              </a:ext>
            </a:extLst>
          </a:blip>
          <a:srcRect l="2241" b="4353"/>
          <a:stretch/>
        </p:blipFill>
        <p:spPr>
          <a:xfrm>
            <a:off x="-9952" y="2302049"/>
            <a:ext cx="9144000" cy="4691580"/>
          </a:xfrm>
          <a:prstGeom prst="rect">
            <a:avLst/>
          </a:prstGeom>
        </p:spPr>
      </p:pic>
      <p:sp>
        <p:nvSpPr>
          <p:cNvPr id="6" name="正方形/長方形 5">
            <a:extLst>
              <a:ext uri="{FF2B5EF4-FFF2-40B4-BE49-F238E27FC236}">
                <a16:creationId xmlns:a16="http://schemas.microsoft.com/office/drawing/2014/main" id="{CED496EB-055A-C05E-D2D2-9F9A60B90174}"/>
              </a:ext>
            </a:extLst>
          </p:cNvPr>
          <p:cNvSpPr/>
          <p:nvPr/>
        </p:nvSpPr>
        <p:spPr>
          <a:xfrm>
            <a:off x="-982568" y="-18749"/>
            <a:ext cx="11089232" cy="2308324"/>
          </a:xfrm>
          <a:prstGeom prst="rect">
            <a:avLst/>
          </a:prstGeom>
          <a:noFill/>
          <a:ln>
            <a:noFill/>
          </a:ln>
        </p:spPr>
        <p:txBody>
          <a:bodyPr wrap="square">
            <a:spAutoFit/>
            <a:scene3d>
              <a:camera prst="orthographicFront"/>
              <a:lightRig rig="soft" dir="t">
                <a:rot lat="0" lon="0" rev="15600000"/>
              </a:lightRig>
            </a:scene3d>
            <a:sp3d extrusionH="57150" prstMaterial="softEdge">
              <a:bevelT w="25400" h="38100"/>
            </a:sp3d>
          </a:bodyPr>
          <a:lstStyle/>
          <a:p>
            <a:pPr algn="ctr">
              <a:defRPr/>
            </a:pPr>
            <a:r>
              <a:rPr lang="ja-JP" altLang="en-US" sz="7000" b="1" kern="100" dirty="0">
                <a:ln w="6600">
                  <a:solidFill>
                    <a:schemeClr val="accent2"/>
                  </a:solidFill>
                  <a:prstDash val="solid"/>
                </a:ln>
                <a:solidFill>
                  <a:srgbClr val="0070C0"/>
                </a:solidFill>
                <a:effectLst>
                  <a:outerShdw dist="38100" dir="2700000" algn="tl" rotWithShape="0">
                    <a:schemeClr val="accent2"/>
                  </a:outerShdw>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rPr>
              <a:t>お米を作ってくれた人</a:t>
            </a:r>
            <a:endParaRPr lang="en-US" altLang="ja-JP" sz="7000" b="1" kern="100" dirty="0">
              <a:ln w="6600">
                <a:solidFill>
                  <a:schemeClr val="accent2"/>
                </a:solidFill>
                <a:prstDash val="solid"/>
              </a:ln>
              <a:solidFill>
                <a:srgbClr val="0070C0"/>
              </a:solidFill>
              <a:effectLst>
                <a:outerShdw dist="38100" dir="2700000" algn="tl" rotWithShape="0">
                  <a:schemeClr val="accent2"/>
                </a:outerShdw>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endParaRPr>
          </a:p>
          <a:p>
            <a:pPr algn="ctr">
              <a:defRPr/>
            </a:pPr>
            <a:r>
              <a:rPr lang="ja-JP" altLang="en-US" sz="7000" b="1" kern="100" dirty="0">
                <a:ln w="6600">
                  <a:solidFill>
                    <a:schemeClr val="accent2"/>
                  </a:solidFill>
                  <a:prstDash val="solid"/>
                </a:ln>
                <a:solidFill>
                  <a:srgbClr val="0070C0"/>
                </a:solidFill>
                <a:effectLst>
                  <a:outerShdw dist="38100" dir="2700000" algn="tl" rotWithShape="0">
                    <a:schemeClr val="accent2"/>
                  </a:outerShdw>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rPr>
              <a:t>に感謝して食べよう</a:t>
            </a:r>
          </a:p>
        </p:txBody>
      </p:sp>
      <p:sp>
        <p:nvSpPr>
          <p:cNvPr id="4100" name="テキスト ボックス 4">
            <a:extLst>
              <a:ext uri="{FF2B5EF4-FFF2-40B4-BE49-F238E27FC236}">
                <a16:creationId xmlns:a16="http://schemas.microsoft.com/office/drawing/2014/main" id="{D90C0519-97E6-4053-BFF3-DF1BC790D3B0}"/>
              </a:ext>
            </a:extLst>
          </p:cNvPr>
          <p:cNvSpPr txBox="1">
            <a:spLocks noChangeArrowheads="1"/>
          </p:cNvSpPr>
          <p:nvPr/>
        </p:nvSpPr>
        <p:spPr bwMode="auto">
          <a:xfrm>
            <a:off x="6986588" y="6348413"/>
            <a:ext cx="2409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a:t>制作者　山北人志</a:t>
            </a:r>
          </a:p>
        </p:txBody>
      </p:sp>
      <p:pic>
        <p:nvPicPr>
          <p:cNvPr id="2" name="図 1">
            <a:extLst>
              <a:ext uri="{FF2B5EF4-FFF2-40B4-BE49-F238E27FC236}">
                <a16:creationId xmlns:a16="http://schemas.microsoft.com/office/drawing/2014/main" id="{54B032FF-5159-3A72-D632-47E92D42897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4955" r="100000"/>
                    </a14:imgEffect>
                  </a14:imgLayer>
                </a14:imgProps>
              </a:ext>
              <a:ext uri="{28A0092B-C50C-407E-A947-70E740481C1C}">
                <a14:useLocalDpi xmlns:a14="http://schemas.microsoft.com/office/drawing/2010/main" val="0"/>
              </a:ext>
            </a:extLst>
          </a:blip>
          <a:srcRect/>
          <a:stretch>
            <a:fillRect/>
          </a:stretch>
        </p:blipFill>
        <p:spPr bwMode="auto">
          <a:xfrm>
            <a:off x="577656" y="2460970"/>
            <a:ext cx="3384376" cy="4545133"/>
          </a:xfrm>
          <a:prstGeom prst="rect">
            <a:avLst/>
          </a:prstGeom>
          <a:noFill/>
          <a:ln>
            <a:noFill/>
          </a:ln>
        </p:spPr>
      </p:pic>
      <p:pic>
        <p:nvPicPr>
          <p:cNvPr id="4" name="図 3">
            <a:extLst>
              <a:ext uri="{FF2B5EF4-FFF2-40B4-BE49-F238E27FC236}">
                <a16:creationId xmlns:a16="http://schemas.microsoft.com/office/drawing/2014/main" id="{389D23CA-985A-4F41-3121-5815775F2B1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717" b="94761" l="3060" r="99280"/>
                    </a14:imgEffect>
                  </a14:imgLayer>
                </a14:imgProps>
              </a:ext>
              <a:ext uri="{28A0092B-C50C-407E-A947-70E740481C1C}">
                <a14:useLocalDpi xmlns:a14="http://schemas.microsoft.com/office/drawing/2010/main" val="0"/>
              </a:ext>
            </a:extLst>
          </a:blip>
          <a:srcRect/>
          <a:stretch>
            <a:fillRect/>
          </a:stretch>
        </p:blipFill>
        <p:spPr bwMode="auto">
          <a:xfrm>
            <a:off x="4067944" y="2564904"/>
            <a:ext cx="3268004" cy="4548708"/>
          </a:xfrm>
          <a:prstGeom prst="rect">
            <a:avLst/>
          </a:prstGeom>
          <a:noFill/>
          <a:ln>
            <a:noFill/>
          </a:ln>
        </p:spPr>
      </p:pic>
    </p:spTree>
    <p:extLst>
      <p:ext uri="{BB962C8B-B14F-4D97-AF65-F5344CB8AC3E}">
        <p14:creationId xmlns:p14="http://schemas.microsoft.com/office/powerpoint/2010/main" val="406458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65A25AE-01EF-8012-72DC-5C2D4D63AD3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79" b="100000" l="0" r="100000"/>
                    </a14:imgEffect>
                  </a14:imgLayer>
                </a14:imgProps>
              </a:ext>
              <a:ext uri="{28A0092B-C50C-407E-A947-70E740481C1C}">
                <a14:useLocalDpi xmlns:a14="http://schemas.microsoft.com/office/drawing/2010/main" val="0"/>
              </a:ext>
            </a:extLst>
          </a:blip>
          <a:srcRect/>
          <a:stretch>
            <a:fillRect/>
          </a:stretch>
        </p:blipFill>
        <p:spPr bwMode="auto">
          <a:xfrm>
            <a:off x="634682" y="2132856"/>
            <a:ext cx="3597275" cy="3360420"/>
          </a:xfrm>
          <a:prstGeom prst="rect">
            <a:avLst/>
          </a:prstGeom>
          <a:noFill/>
          <a:ln>
            <a:noFill/>
          </a:ln>
        </p:spPr>
      </p:pic>
      <p:pic>
        <p:nvPicPr>
          <p:cNvPr id="3" name="図 2">
            <a:extLst>
              <a:ext uri="{FF2B5EF4-FFF2-40B4-BE49-F238E27FC236}">
                <a16:creationId xmlns:a16="http://schemas.microsoft.com/office/drawing/2014/main" id="{0044C23E-C929-5F0B-33B7-F7FC98738A9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32637" l="54270" r="88092"/>
                    </a14:imgEffect>
                  </a14:imgLayer>
                </a14:imgProps>
              </a:ext>
              <a:ext uri="{28A0092B-C50C-407E-A947-70E740481C1C}">
                <a14:useLocalDpi xmlns:a14="http://schemas.microsoft.com/office/drawing/2010/main" val="0"/>
              </a:ext>
            </a:extLst>
          </a:blip>
          <a:srcRect/>
          <a:stretch>
            <a:fillRect/>
          </a:stretch>
        </p:blipFill>
        <p:spPr bwMode="auto">
          <a:xfrm>
            <a:off x="482599" y="2104458"/>
            <a:ext cx="3901440" cy="3644265"/>
          </a:xfrm>
          <a:prstGeom prst="rect">
            <a:avLst/>
          </a:prstGeom>
          <a:noFill/>
          <a:ln>
            <a:noFill/>
          </a:ln>
        </p:spPr>
      </p:pic>
      <p:pic>
        <p:nvPicPr>
          <p:cNvPr id="4" name="図 3">
            <a:extLst>
              <a:ext uri="{FF2B5EF4-FFF2-40B4-BE49-F238E27FC236}">
                <a16:creationId xmlns:a16="http://schemas.microsoft.com/office/drawing/2014/main" id="{EE66B26E-C940-A18E-D919-21604234BAA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817" b="36606" l="14739" r="41093"/>
                    </a14:imgEffect>
                  </a14:imgLayer>
                </a14:imgProps>
              </a:ext>
              <a:ext uri="{28A0092B-C50C-407E-A947-70E740481C1C}">
                <a14:useLocalDpi xmlns:a14="http://schemas.microsoft.com/office/drawing/2010/main" val="0"/>
              </a:ext>
            </a:extLst>
          </a:blip>
          <a:srcRect/>
          <a:stretch>
            <a:fillRect/>
          </a:stretch>
        </p:blipFill>
        <p:spPr bwMode="auto">
          <a:xfrm>
            <a:off x="673496" y="2185828"/>
            <a:ext cx="3409315" cy="3185160"/>
          </a:xfrm>
          <a:prstGeom prst="rect">
            <a:avLst/>
          </a:prstGeom>
          <a:noFill/>
          <a:ln>
            <a:noFill/>
          </a:ln>
        </p:spPr>
      </p:pic>
      <p:pic>
        <p:nvPicPr>
          <p:cNvPr id="6" name="図 5">
            <a:extLst>
              <a:ext uri="{FF2B5EF4-FFF2-40B4-BE49-F238E27FC236}">
                <a16:creationId xmlns:a16="http://schemas.microsoft.com/office/drawing/2014/main" id="{E8025B1D-77A7-149B-062F-54412CE5CB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87091" y="1224116"/>
            <a:ext cx="2973472" cy="5373236"/>
          </a:xfrm>
          <a:prstGeom prst="rect">
            <a:avLst/>
          </a:prstGeom>
        </p:spPr>
      </p:pic>
      <p:pic>
        <p:nvPicPr>
          <p:cNvPr id="7" name="図 6">
            <a:extLst>
              <a:ext uri="{FF2B5EF4-FFF2-40B4-BE49-F238E27FC236}">
                <a16:creationId xmlns:a16="http://schemas.microsoft.com/office/drawing/2014/main" id="{E2B4880E-AE1A-D249-4351-5CFFD582BEC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817" b="36606" l="14739" r="41093"/>
                    </a14:imgEffect>
                  </a14:imgLayer>
                </a14:imgProps>
              </a:ext>
              <a:ext uri="{28A0092B-C50C-407E-A947-70E740481C1C}">
                <a14:useLocalDpi xmlns:a14="http://schemas.microsoft.com/office/drawing/2010/main" val="0"/>
              </a:ext>
            </a:extLst>
          </a:blip>
          <a:srcRect/>
          <a:stretch>
            <a:fillRect/>
          </a:stretch>
        </p:blipFill>
        <p:spPr bwMode="auto">
          <a:xfrm rot="15894832">
            <a:off x="5071527" y="-1944169"/>
            <a:ext cx="3409315" cy="3185160"/>
          </a:xfrm>
          <a:prstGeom prst="rect">
            <a:avLst/>
          </a:prstGeom>
          <a:noFill/>
          <a:ln>
            <a:noFill/>
          </a:ln>
        </p:spPr>
      </p:pic>
      <p:pic>
        <p:nvPicPr>
          <p:cNvPr id="9" name="図 8">
            <a:extLst>
              <a:ext uri="{FF2B5EF4-FFF2-40B4-BE49-F238E27FC236}">
                <a16:creationId xmlns:a16="http://schemas.microsoft.com/office/drawing/2014/main" id="{F1BE3B62-B1E2-A1CF-FE5C-7F27118959F9}"/>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32637" l="54270" r="88092"/>
                    </a14:imgEffect>
                  </a14:imgLayer>
                </a14:imgProps>
              </a:ext>
              <a:ext uri="{28A0092B-C50C-407E-A947-70E740481C1C}">
                <a14:useLocalDpi xmlns:a14="http://schemas.microsoft.com/office/drawing/2010/main" val="0"/>
              </a:ext>
            </a:extLst>
          </a:blip>
          <a:srcRect/>
          <a:stretch>
            <a:fillRect/>
          </a:stretch>
        </p:blipFill>
        <p:spPr bwMode="auto">
          <a:xfrm rot="5400000">
            <a:off x="4744901" y="-1663679"/>
            <a:ext cx="3493166" cy="3262903"/>
          </a:xfrm>
          <a:prstGeom prst="rect">
            <a:avLst/>
          </a:prstGeom>
          <a:noFill/>
          <a:ln>
            <a:noFill/>
          </a:ln>
        </p:spPr>
      </p:pic>
      <p:cxnSp>
        <p:nvCxnSpPr>
          <p:cNvPr id="14" name="直線矢印コネクタ 13">
            <a:extLst>
              <a:ext uri="{FF2B5EF4-FFF2-40B4-BE49-F238E27FC236}">
                <a16:creationId xmlns:a16="http://schemas.microsoft.com/office/drawing/2014/main" id="{56A4AA17-52B5-AD1E-4F64-8C235633E393}"/>
              </a:ext>
            </a:extLst>
          </p:cNvPr>
          <p:cNvCxnSpPr>
            <a:cxnSpLocks/>
          </p:cNvCxnSpPr>
          <p:nvPr/>
        </p:nvCxnSpPr>
        <p:spPr>
          <a:xfrm flipV="1">
            <a:off x="1513271" y="767159"/>
            <a:ext cx="4210857" cy="1955103"/>
          </a:xfrm>
          <a:prstGeom prst="straightConnector1">
            <a:avLst/>
          </a:prstGeom>
          <a:ln w="53975">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3AA10817-BD6E-FCA2-7330-8338BEC17887}"/>
              </a:ext>
            </a:extLst>
          </p:cNvPr>
          <p:cNvCxnSpPr>
            <a:cxnSpLocks/>
          </p:cNvCxnSpPr>
          <p:nvPr/>
        </p:nvCxnSpPr>
        <p:spPr>
          <a:xfrm>
            <a:off x="1490761" y="4841811"/>
            <a:ext cx="4305375" cy="1115893"/>
          </a:xfrm>
          <a:prstGeom prst="straightConnector1">
            <a:avLst/>
          </a:prstGeom>
          <a:ln w="53975">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FEEF012B-FD4D-6E28-89AA-3516957FF7F5}"/>
              </a:ext>
            </a:extLst>
          </p:cNvPr>
          <p:cNvCxnSpPr>
            <a:cxnSpLocks/>
          </p:cNvCxnSpPr>
          <p:nvPr/>
        </p:nvCxnSpPr>
        <p:spPr>
          <a:xfrm>
            <a:off x="3867662" y="3375945"/>
            <a:ext cx="1712450" cy="197071"/>
          </a:xfrm>
          <a:prstGeom prst="straightConnector1">
            <a:avLst/>
          </a:prstGeom>
          <a:ln w="53975">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A03251B8-0182-0CD9-4D1E-F0900657A175}"/>
              </a:ext>
            </a:extLst>
          </p:cNvPr>
          <p:cNvCxnSpPr>
            <a:cxnSpLocks/>
          </p:cNvCxnSpPr>
          <p:nvPr/>
        </p:nvCxnSpPr>
        <p:spPr>
          <a:xfrm flipV="1">
            <a:off x="3553350" y="767159"/>
            <a:ext cx="3749357" cy="1696218"/>
          </a:xfrm>
          <a:prstGeom prst="straightConnector1">
            <a:avLst/>
          </a:prstGeom>
          <a:ln w="53975">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446208B8-5293-0180-26F0-EC3F6FC739FC}"/>
              </a:ext>
            </a:extLst>
          </p:cNvPr>
          <p:cNvCxnSpPr>
            <a:cxnSpLocks/>
          </p:cNvCxnSpPr>
          <p:nvPr/>
        </p:nvCxnSpPr>
        <p:spPr>
          <a:xfrm>
            <a:off x="3284701" y="4551981"/>
            <a:ext cx="3879587" cy="1405723"/>
          </a:xfrm>
          <a:prstGeom prst="straightConnector1">
            <a:avLst/>
          </a:prstGeom>
          <a:ln w="53975">
            <a:solidFill>
              <a:srgbClr val="FF5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392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A2E46AE-4BC6-A89A-9F85-7B9D867A150A}"/>
              </a:ext>
            </a:extLst>
          </p:cNvPr>
          <p:cNvSpPr txBox="1"/>
          <p:nvPr/>
        </p:nvSpPr>
        <p:spPr>
          <a:xfrm>
            <a:off x="1349641" y="5445224"/>
            <a:ext cx="6444716" cy="1323439"/>
          </a:xfrm>
          <a:prstGeom prst="rect">
            <a:avLst/>
          </a:prstGeom>
          <a:solidFill>
            <a:srgbClr val="CCFF66"/>
          </a:solidFill>
        </p:spPr>
        <p:txBody>
          <a:bodyPr wrap="square">
            <a:spAutoFit/>
          </a:bodyPr>
          <a:lstStyle/>
          <a:p>
            <a:r>
              <a:rPr lang="ja-JP" altLang="en-US" sz="4000" dirty="0"/>
              <a:t>お米を作ってくれている人に</a:t>
            </a:r>
            <a:endParaRPr lang="en-US" altLang="ja-JP" sz="4000" dirty="0"/>
          </a:p>
          <a:p>
            <a:r>
              <a:rPr lang="ja-JP" altLang="en-US" sz="4000" dirty="0"/>
              <a:t>感謝して食べましょう。</a:t>
            </a:r>
          </a:p>
        </p:txBody>
      </p:sp>
      <p:pic>
        <p:nvPicPr>
          <p:cNvPr id="6" name="図 5">
            <a:extLst>
              <a:ext uri="{FF2B5EF4-FFF2-40B4-BE49-F238E27FC236}">
                <a16:creationId xmlns:a16="http://schemas.microsoft.com/office/drawing/2014/main" id="{545459E0-3229-E31B-74CA-1A141DB91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6" y="0"/>
            <a:ext cx="9167664" cy="5231266"/>
          </a:xfrm>
          <a:prstGeom prst="rect">
            <a:avLst/>
          </a:prstGeom>
        </p:spPr>
      </p:pic>
    </p:spTree>
    <p:extLst>
      <p:ext uri="{BB962C8B-B14F-4D97-AF65-F5344CB8AC3E}">
        <p14:creationId xmlns:p14="http://schemas.microsoft.com/office/powerpoint/2010/main" val="2006528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560C9E3-1DCF-67A8-DD53-F44D9A1E64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8115" y="163003"/>
            <a:ext cx="2592288" cy="2942041"/>
          </a:xfrm>
          <a:prstGeom prst="rect">
            <a:avLst/>
          </a:prstGeom>
          <a:noFill/>
          <a:ln>
            <a:noFill/>
          </a:ln>
        </p:spPr>
      </p:pic>
      <p:pic>
        <p:nvPicPr>
          <p:cNvPr id="3" name="図 2">
            <a:extLst>
              <a:ext uri="{FF2B5EF4-FFF2-40B4-BE49-F238E27FC236}">
                <a16:creationId xmlns:a16="http://schemas.microsoft.com/office/drawing/2014/main" id="{31F2D636-C848-D54F-131C-B1220F07998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32147"/>
            <a:ext cx="3270730" cy="2935640"/>
          </a:xfrm>
          <a:prstGeom prst="rect">
            <a:avLst/>
          </a:prstGeom>
          <a:noFill/>
          <a:ln>
            <a:noFill/>
          </a:ln>
        </p:spPr>
      </p:pic>
      <p:sp>
        <p:nvSpPr>
          <p:cNvPr id="5" name="テキスト ボックス 4">
            <a:extLst>
              <a:ext uri="{FF2B5EF4-FFF2-40B4-BE49-F238E27FC236}">
                <a16:creationId xmlns:a16="http://schemas.microsoft.com/office/drawing/2014/main" id="{7E08F025-4F7E-8B5E-6A64-3CFA1AA71500}"/>
              </a:ext>
            </a:extLst>
          </p:cNvPr>
          <p:cNvSpPr txBox="1"/>
          <p:nvPr/>
        </p:nvSpPr>
        <p:spPr>
          <a:xfrm>
            <a:off x="470384" y="3111441"/>
            <a:ext cx="7983760" cy="1938992"/>
          </a:xfrm>
          <a:prstGeom prst="rect">
            <a:avLst/>
          </a:prstGeom>
          <a:noFill/>
        </p:spPr>
        <p:txBody>
          <a:bodyPr wrap="square">
            <a:spAutoFit/>
          </a:bodyPr>
          <a:lstStyle/>
          <a:p>
            <a:r>
              <a:rPr lang="ja-JP" altLang="ja-JP"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カップに入った米</a:t>
            </a:r>
            <a:r>
              <a:rPr lang="ja-JP" altLang="en-US"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a:t>
            </a:r>
            <a:r>
              <a:rPr lang="ja-JP" altLang="en-US" sz="6000" dirty="0">
                <a:latin typeface="ＭＳ Ｐゴシック" panose="020B0600070205080204" pitchFamily="50" charset="-128"/>
                <a:ea typeface="ＭＳ Ｐゴシック" panose="020B0600070205080204" pitchFamily="50" charset="-128"/>
                <a:cs typeface="Times New Roman" panose="02020603050405020304" pitchFamily="18" charset="0"/>
              </a:rPr>
              <a:t>つぶ</a:t>
            </a:r>
            <a:r>
              <a:rPr lang="ja-JP" altLang="ja-JP"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入っている</a:t>
            </a:r>
            <a:r>
              <a:rPr lang="ja-JP" altLang="en-US" sz="6000" dirty="0">
                <a:latin typeface="ＭＳ Ｐゴシック" panose="020B0600070205080204" pitchFamily="50" charset="-128"/>
                <a:ea typeface="ＭＳ Ｐゴシック" panose="020B0600070205080204" pitchFamily="50" charset="-128"/>
                <a:cs typeface="Times New Roman" panose="02020603050405020304" pitchFamily="18" charset="0"/>
              </a:rPr>
              <a:t>でしょうか？</a:t>
            </a:r>
            <a:endParaRPr lang="ja-JP" altLang="en-US" sz="6000"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3000E8EA-D29F-BAA4-A324-40694342A7E9}"/>
              </a:ext>
            </a:extLst>
          </p:cNvPr>
          <p:cNvSpPr txBox="1"/>
          <p:nvPr/>
        </p:nvSpPr>
        <p:spPr>
          <a:xfrm>
            <a:off x="516271" y="4919008"/>
            <a:ext cx="6948264" cy="1938992"/>
          </a:xfrm>
          <a:prstGeom prst="rect">
            <a:avLst/>
          </a:prstGeom>
          <a:noFill/>
        </p:spPr>
        <p:txBody>
          <a:bodyPr wrap="square">
            <a:spAutoFit/>
          </a:bodyPr>
          <a:lstStyle/>
          <a:p>
            <a:r>
              <a:rPr lang="ja-JP" altLang="en-US"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➀</a:t>
            </a:r>
            <a:r>
              <a:rPr lang="en-US" altLang="ja-JP"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30</a:t>
            </a:r>
            <a:r>
              <a:rPr lang="ja-JP" altLang="en-US"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つぶ　②</a:t>
            </a:r>
            <a:r>
              <a:rPr lang="en-US" altLang="ja-JP" sz="6000" dirty="0">
                <a:latin typeface="ＭＳ Ｐゴシック" panose="020B0600070205080204" pitchFamily="50" charset="-128"/>
                <a:ea typeface="ＭＳ Ｐゴシック" panose="020B0600070205080204" pitchFamily="50" charset="-128"/>
                <a:cs typeface="Times New Roman" panose="02020603050405020304" pitchFamily="18" charset="0"/>
              </a:rPr>
              <a:t>5</a:t>
            </a:r>
            <a:r>
              <a:rPr lang="en-US" altLang="ja-JP"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0</a:t>
            </a:r>
            <a:r>
              <a:rPr lang="ja-JP" altLang="en-US" sz="6000" dirty="0">
                <a:latin typeface="ＭＳ Ｐゴシック" panose="020B0600070205080204" pitchFamily="50" charset="-128"/>
                <a:ea typeface="ＭＳ Ｐゴシック" panose="020B0600070205080204" pitchFamily="50" charset="-128"/>
                <a:cs typeface="Times New Roman" panose="02020603050405020304" pitchFamily="18" charset="0"/>
              </a:rPr>
              <a:t>つぶ</a:t>
            </a:r>
          </a:p>
          <a:p>
            <a:r>
              <a:rPr lang="ja-JP" altLang="en-US"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③</a:t>
            </a:r>
            <a:r>
              <a:rPr lang="en-US" altLang="ja-JP" sz="6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100</a:t>
            </a:r>
            <a:r>
              <a:rPr lang="ja-JP" altLang="en-US" sz="6000" dirty="0">
                <a:latin typeface="ＭＳ Ｐゴシック" panose="020B0600070205080204" pitchFamily="50" charset="-128"/>
                <a:ea typeface="ＭＳ Ｐゴシック" panose="020B0600070205080204" pitchFamily="50" charset="-128"/>
                <a:cs typeface="Times New Roman" panose="02020603050405020304" pitchFamily="18" charset="0"/>
              </a:rPr>
              <a:t>つぶ</a:t>
            </a:r>
            <a:endParaRPr lang="ja-JP" altLang="en-US" sz="6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340399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DAA259D-9ADD-2EE9-F112-1A3846DA2D7E}"/>
              </a:ext>
            </a:extLst>
          </p:cNvPr>
          <p:cNvSpPr txBox="1"/>
          <p:nvPr/>
        </p:nvSpPr>
        <p:spPr>
          <a:xfrm>
            <a:off x="266239" y="281207"/>
            <a:ext cx="5830929" cy="2554545"/>
          </a:xfrm>
          <a:prstGeom prst="rect">
            <a:avLst/>
          </a:prstGeom>
          <a:solidFill>
            <a:srgbClr val="FFFF66"/>
          </a:solidFill>
        </p:spPr>
        <p:txBody>
          <a:bodyPr wrap="square" rtlCol="0">
            <a:spAutoFit/>
          </a:bodyPr>
          <a:lstStyle/>
          <a:p>
            <a:r>
              <a:rPr kumimoji="1" lang="ja-JP" altLang="en-US" sz="3200" dirty="0"/>
              <a:t>日本の人口</a:t>
            </a:r>
            <a:r>
              <a:rPr kumimoji="1" lang="en-US" altLang="ja-JP" sz="3200" dirty="0"/>
              <a:t>1</a:t>
            </a:r>
            <a:r>
              <a:rPr kumimoji="1" lang="ja-JP" altLang="en-US" sz="3200" dirty="0"/>
              <a:t>億</a:t>
            </a:r>
            <a:r>
              <a:rPr kumimoji="1" lang="en-US" altLang="ja-JP" sz="3200" dirty="0"/>
              <a:t>2400</a:t>
            </a:r>
            <a:r>
              <a:rPr kumimoji="1" lang="ja-JP" altLang="en-US" sz="3200" dirty="0"/>
              <a:t>万人</a:t>
            </a:r>
            <a:r>
              <a:rPr lang="ja-JP" altLang="en-US" sz="3200" dirty="0"/>
              <a:t>の人</a:t>
            </a:r>
            <a:r>
              <a:rPr kumimoji="1" lang="ja-JP" altLang="en-US" sz="3200" dirty="0"/>
              <a:t>が</a:t>
            </a:r>
            <a:r>
              <a:rPr lang="ja-JP" altLang="en-US" sz="3200" dirty="0">
                <a:solidFill>
                  <a:srgbClr val="FF0000"/>
                </a:solidFill>
              </a:rPr>
              <a:t>米を</a:t>
            </a:r>
            <a:r>
              <a:rPr lang="en-US" altLang="ja-JP" sz="3200" dirty="0">
                <a:solidFill>
                  <a:srgbClr val="FF0000"/>
                </a:solidFill>
              </a:rPr>
              <a:t>1</a:t>
            </a:r>
            <a:r>
              <a:rPr lang="ja-JP" altLang="en-US" sz="3200" dirty="0">
                <a:solidFill>
                  <a:srgbClr val="FF0000"/>
                </a:solidFill>
              </a:rPr>
              <a:t>つぶずつ残したら</a:t>
            </a:r>
            <a:r>
              <a:rPr lang="ja-JP" altLang="en-US" sz="3200" dirty="0"/>
              <a:t>。それを</a:t>
            </a:r>
            <a:r>
              <a:rPr lang="ja-JP" altLang="en-US" sz="3200" dirty="0">
                <a:solidFill>
                  <a:schemeClr val="accent1"/>
                </a:solidFill>
              </a:rPr>
              <a:t>学校給食の精米</a:t>
            </a:r>
            <a:r>
              <a:rPr lang="en-US" altLang="ja-JP" sz="3200" dirty="0">
                <a:solidFill>
                  <a:schemeClr val="accent1"/>
                </a:solidFill>
              </a:rPr>
              <a:t>(7kg</a:t>
            </a:r>
            <a:r>
              <a:rPr lang="ja-JP" altLang="en-US" sz="3200" dirty="0">
                <a:solidFill>
                  <a:schemeClr val="accent1"/>
                </a:solidFill>
              </a:rPr>
              <a:t>入り</a:t>
            </a:r>
            <a:r>
              <a:rPr lang="en-US" altLang="ja-JP" sz="3200" dirty="0">
                <a:solidFill>
                  <a:schemeClr val="accent1"/>
                </a:solidFill>
              </a:rPr>
              <a:t>)</a:t>
            </a:r>
            <a:r>
              <a:rPr lang="ja-JP" altLang="en-US" sz="3200" dirty="0">
                <a:solidFill>
                  <a:schemeClr val="accent1"/>
                </a:solidFill>
              </a:rPr>
              <a:t>ふくろにつめると</a:t>
            </a:r>
            <a:r>
              <a:rPr lang="ja-JP" altLang="en-US" sz="3200" dirty="0"/>
              <a:t>教室のどれくらいまでしきつめられるでしょうか。</a:t>
            </a:r>
          </a:p>
        </p:txBody>
      </p:sp>
      <p:graphicFrame>
        <p:nvGraphicFramePr>
          <p:cNvPr id="6" name="表 6">
            <a:extLst>
              <a:ext uri="{FF2B5EF4-FFF2-40B4-BE49-F238E27FC236}">
                <a16:creationId xmlns:a16="http://schemas.microsoft.com/office/drawing/2014/main" id="{088E93FC-5805-2CDE-7DD2-0655739F90EB}"/>
              </a:ext>
            </a:extLst>
          </p:cNvPr>
          <p:cNvGraphicFramePr>
            <a:graphicFrameLocks noGrp="1"/>
          </p:cNvGraphicFramePr>
          <p:nvPr>
            <p:extLst>
              <p:ext uri="{D42A27DB-BD31-4B8C-83A1-F6EECF244321}">
                <p14:modId xmlns:p14="http://schemas.microsoft.com/office/powerpoint/2010/main" val="128466328"/>
              </p:ext>
            </p:extLst>
          </p:nvPr>
        </p:nvGraphicFramePr>
        <p:xfrm>
          <a:off x="5925459" y="3826625"/>
          <a:ext cx="2751726" cy="2926080"/>
        </p:xfrm>
        <a:graphic>
          <a:graphicData uri="http://schemas.openxmlformats.org/drawingml/2006/table">
            <a:tbl>
              <a:tblPr firstRow="1" bandRow="1">
                <a:tableStyleId>{5C22544A-7EE6-4342-B048-85BDC9FD1C3A}</a:tableStyleId>
              </a:tblPr>
              <a:tblGrid>
                <a:gridCol w="458621">
                  <a:extLst>
                    <a:ext uri="{9D8B030D-6E8A-4147-A177-3AD203B41FA5}">
                      <a16:colId xmlns:a16="http://schemas.microsoft.com/office/drawing/2014/main" val="1507579254"/>
                    </a:ext>
                  </a:extLst>
                </a:gridCol>
                <a:gridCol w="458621">
                  <a:extLst>
                    <a:ext uri="{9D8B030D-6E8A-4147-A177-3AD203B41FA5}">
                      <a16:colId xmlns:a16="http://schemas.microsoft.com/office/drawing/2014/main" val="2857491112"/>
                    </a:ext>
                  </a:extLst>
                </a:gridCol>
                <a:gridCol w="458621">
                  <a:extLst>
                    <a:ext uri="{9D8B030D-6E8A-4147-A177-3AD203B41FA5}">
                      <a16:colId xmlns:a16="http://schemas.microsoft.com/office/drawing/2014/main" val="2808346787"/>
                    </a:ext>
                  </a:extLst>
                </a:gridCol>
                <a:gridCol w="458621">
                  <a:extLst>
                    <a:ext uri="{9D8B030D-6E8A-4147-A177-3AD203B41FA5}">
                      <a16:colId xmlns:a16="http://schemas.microsoft.com/office/drawing/2014/main" val="733633588"/>
                    </a:ext>
                  </a:extLst>
                </a:gridCol>
                <a:gridCol w="458621">
                  <a:extLst>
                    <a:ext uri="{9D8B030D-6E8A-4147-A177-3AD203B41FA5}">
                      <a16:colId xmlns:a16="http://schemas.microsoft.com/office/drawing/2014/main" val="2104705317"/>
                    </a:ext>
                  </a:extLst>
                </a:gridCol>
                <a:gridCol w="458621">
                  <a:extLst>
                    <a:ext uri="{9D8B030D-6E8A-4147-A177-3AD203B41FA5}">
                      <a16:colId xmlns:a16="http://schemas.microsoft.com/office/drawing/2014/main" val="3760710691"/>
                    </a:ext>
                  </a:extLst>
                </a:gridCol>
              </a:tblGrid>
              <a:tr h="355762">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extLst>
                  <a:ext uri="{0D108BD9-81ED-4DB2-BD59-A6C34878D82A}">
                    <a16:rowId xmlns:a16="http://schemas.microsoft.com/office/drawing/2014/main" val="2113469774"/>
                  </a:ext>
                </a:extLst>
              </a:tr>
              <a:tr h="355762">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extLst>
                  <a:ext uri="{0D108BD9-81ED-4DB2-BD59-A6C34878D82A}">
                    <a16:rowId xmlns:a16="http://schemas.microsoft.com/office/drawing/2014/main" val="1008233971"/>
                  </a:ext>
                </a:extLst>
              </a:tr>
              <a:tr h="355762">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extLst>
                  <a:ext uri="{0D108BD9-81ED-4DB2-BD59-A6C34878D82A}">
                    <a16:rowId xmlns:a16="http://schemas.microsoft.com/office/drawing/2014/main" val="2690029310"/>
                  </a:ext>
                </a:extLst>
              </a:tr>
              <a:tr h="355762">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extLst>
                  <a:ext uri="{0D108BD9-81ED-4DB2-BD59-A6C34878D82A}">
                    <a16:rowId xmlns:a16="http://schemas.microsoft.com/office/drawing/2014/main" val="11290505"/>
                  </a:ext>
                </a:extLst>
              </a:tr>
              <a:tr h="355762">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chemeClr val="bg1">
                        <a:lumMod val="75000"/>
                      </a:schemeClr>
                    </a:solidFill>
                  </a:tcPr>
                </a:tc>
                <a:extLst>
                  <a:ext uri="{0D108BD9-81ED-4DB2-BD59-A6C34878D82A}">
                    <a16:rowId xmlns:a16="http://schemas.microsoft.com/office/drawing/2014/main" val="3327344224"/>
                  </a:ext>
                </a:extLst>
              </a:tr>
              <a:tr h="355762">
                <a:tc>
                  <a:txBody>
                    <a:bodyPr/>
                    <a:lstStyle/>
                    <a:p>
                      <a:endParaRPr kumimoji="1" lang="ja-JP" altLang="en-US" dirty="0">
                        <a:solidFill>
                          <a:srgbClr val="FF0000"/>
                        </a:solidFill>
                      </a:endParaRPr>
                    </a:p>
                  </a:txBody>
                  <a:tcPr>
                    <a:solidFill>
                      <a:schemeClr val="bg1">
                        <a:lumMod val="75000"/>
                      </a:schemeClr>
                    </a:solidFill>
                  </a:tcPr>
                </a:tc>
                <a:tc>
                  <a:txBody>
                    <a:bodyPr/>
                    <a:lstStyle/>
                    <a:p>
                      <a:endParaRPr kumimoji="1" lang="ja-JP" altLang="en-US" dirty="0"/>
                    </a:p>
                  </a:txBody>
                  <a:tcPr>
                    <a:solidFill>
                      <a:schemeClr val="bg1">
                        <a:lumMod val="75000"/>
                      </a:schemeClr>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extLst>
                  <a:ext uri="{0D108BD9-81ED-4DB2-BD59-A6C34878D82A}">
                    <a16:rowId xmlns:a16="http://schemas.microsoft.com/office/drawing/2014/main" val="4009218216"/>
                  </a:ext>
                </a:extLst>
              </a:tr>
              <a:tr h="355762">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extLst>
                  <a:ext uri="{0D108BD9-81ED-4DB2-BD59-A6C34878D82A}">
                    <a16:rowId xmlns:a16="http://schemas.microsoft.com/office/drawing/2014/main" val="2764977597"/>
                  </a:ext>
                </a:extLst>
              </a:tr>
              <a:tr h="355762">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extLst>
                  <a:ext uri="{0D108BD9-81ED-4DB2-BD59-A6C34878D82A}">
                    <a16:rowId xmlns:a16="http://schemas.microsoft.com/office/drawing/2014/main" val="1539046488"/>
                  </a:ext>
                </a:extLst>
              </a:tr>
            </a:tbl>
          </a:graphicData>
        </a:graphic>
      </p:graphicFrame>
      <p:sp>
        <p:nvSpPr>
          <p:cNvPr id="10" name="矢印: 下 9">
            <a:extLst>
              <a:ext uri="{FF2B5EF4-FFF2-40B4-BE49-F238E27FC236}">
                <a16:creationId xmlns:a16="http://schemas.microsoft.com/office/drawing/2014/main" id="{6E654F51-346A-4A97-5AA8-3AF3304AA8C1}"/>
              </a:ext>
            </a:extLst>
          </p:cNvPr>
          <p:cNvSpPr/>
          <p:nvPr/>
        </p:nvSpPr>
        <p:spPr>
          <a:xfrm rot="16200000">
            <a:off x="6087412" y="1288450"/>
            <a:ext cx="648072" cy="628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下 10">
            <a:extLst>
              <a:ext uri="{FF2B5EF4-FFF2-40B4-BE49-F238E27FC236}">
                <a16:creationId xmlns:a16="http://schemas.microsoft.com/office/drawing/2014/main" id="{F97FC09B-C230-D347-895B-FEA8EB535142}"/>
              </a:ext>
            </a:extLst>
          </p:cNvPr>
          <p:cNvSpPr/>
          <p:nvPr/>
        </p:nvSpPr>
        <p:spPr>
          <a:xfrm>
            <a:off x="7301322" y="3077157"/>
            <a:ext cx="648072" cy="628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8C748AC-AB35-F764-689E-4F56F3D3480F}"/>
              </a:ext>
            </a:extLst>
          </p:cNvPr>
          <p:cNvSpPr txBox="1"/>
          <p:nvPr/>
        </p:nvSpPr>
        <p:spPr>
          <a:xfrm>
            <a:off x="187693" y="2971118"/>
            <a:ext cx="5830929" cy="584775"/>
          </a:xfrm>
          <a:prstGeom prst="rect">
            <a:avLst/>
          </a:prstGeom>
          <a:solidFill>
            <a:srgbClr val="FFFF66"/>
          </a:solidFill>
        </p:spPr>
        <p:txBody>
          <a:bodyPr wrap="square">
            <a:spAutoFit/>
          </a:bodyPr>
          <a:lstStyle/>
          <a:p>
            <a:r>
              <a:rPr lang="ja-JP" altLang="en-US" sz="3200" dirty="0"/>
              <a:t>　①半分まで　　　　②半分以上 </a:t>
            </a:r>
          </a:p>
        </p:txBody>
      </p:sp>
      <p:pic>
        <p:nvPicPr>
          <p:cNvPr id="3" name="図 2">
            <a:extLst>
              <a:ext uri="{FF2B5EF4-FFF2-40B4-BE49-F238E27FC236}">
                <a16:creationId xmlns:a16="http://schemas.microsoft.com/office/drawing/2014/main" id="{9F6F9868-4E55-1A94-4341-385B452EE8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3705717"/>
            <a:ext cx="3200687" cy="3046988"/>
          </a:xfrm>
          <a:prstGeom prst="rect">
            <a:avLst/>
          </a:prstGeom>
        </p:spPr>
      </p:pic>
      <p:pic>
        <p:nvPicPr>
          <p:cNvPr id="4" name="図 3">
            <a:extLst>
              <a:ext uri="{FF2B5EF4-FFF2-40B4-BE49-F238E27FC236}">
                <a16:creationId xmlns:a16="http://schemas.microsoft.com/office/drawing/2014/main" id="{1E700CB4-BB86-DEE2-1A98-F1B56B0AD92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8810" l="1323" r="99735"/>
                    </a14:imgEffect>
                  </a14:imgLayer>
                </a14:imgProps>
              </a:ext>
              <a:ext uri="{28A0092B-C50C-407E-A947-70E740481C1C}">
                <a14:useLocalDpi xmlns:a14="http://schemas.microsoft.com/office/drawing/2010/main" val="0"/>
              </a:ext>
            </a:extLst>
          </a:blip>
          <a:srcRect/>
          <a:stretch>
            <a:fillRect/>
          </a:stretch>
        </p:blipFill>
        <p:spPr bwMode="auto">
          <a:xfrm>
            <a:off x="6591176" y="209009"/>
            <a:ext cx="2009587" cy="2679600"/>
          </a:xfrm>
          <a:prstGeom prst="rect">
            <a:avLst/>
          </a:prstGeom>
          <a:noFill/>
          <a:ln>
            <a:noFill/>
          </a:ln>
        </p:spPr>
      </p:pic>
    </p:spTree>
    <p:extLst>
      <p:ext uri="{BB962C8B-B14F-4D97-AF65-F5344CB8AC3E}">
        <p14:creationId xmlns:p14="http://schemas.microsoft.com/office/powerpoint/2010/main" val="3904295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DAA259D-9ADD-2EE9-F112-1A3846DA2D7E}"/>
              </a:ext>
            </a:extLst>
          </p:cNvPr>
          <p:cNvSpPr txBox="1"/>
          <p:nvPr/>
        </p:nvSpPr>
        <p:spPr>
          <a:xfrm>
            <a:off x="187693" y="257136"/>
            <a:ext cx="5830929" cy="3046988"/>
          </a:xfrm>
          <a:prstGeom prst="rect">
            <a:avLst/>
          </a:prstGeom>
          <a:solidFill>
            <a:srgbClr val="FFFF66"/>
          </a:solidFill>
        </p:spPr>
        <p:txBody>
          <a:bodyPr wrap="square" rtlCol="0">
            <a:spAutoFit/>
          </a:bodyPr>
          <a:lstStyle/>
          <a:p>
            <a:r>
              <a:rPr lang="ja-JP" altLang="en-US" sz="3200" dirty="0"/>
              <a:t>日本の人口</a:t>
            </a:r>
            <a:r>
              <a:rPr lang="en-US" altLang="ja-JP" sz="3200" dirty="0"/>
              <a:t>1</a:t>
            </a:r>
            <a:r>
              <a:rPr lang="ja-JP" altLang="en-US" sz="3200" dirty="0"/>
              <a:t>億</a:t>
            </a:r>
            <a:r>
              <a:rPr lang="en-US" altLang="ja-JP" sz="3200" dirty="0"/>
              <a:t>2400</a:t>
            </a:r>
            <a:r>
              <a:rPr lang="ja-JP" altLang="en-US" sz="3200" dirty="0"/>
              <a:t>万人の人が</a:t>
            </a:r>
            <a:r>
              <a:rPr lang="ja-JP" altLang="en-US" sz="3200" dirty="0">
                <a:solidFill>
                  <a:srgbClr val="FF0000"/>
                </a:solidFill>
              </a:rPr>
              <a:t>米を</a:t>
            </a:r>
            <a:r>
              <a:rPr lang="en-US" altLang="ja-JP" sz="3200" dirty="0">
                <a:solidFill>
                  <a:srgbClr val="FF0000"/>
                </a:solidFill>
              </a:rPr>
              <a:t>1</a:t>
            </a:r>
            <a:r>
              <a:rPr lang="ja-JP" altLang="en-US" sz="3200" dirty="0">
                <a:solidFill>
                  <a:srgbClr val="FF0000"/>
                </a:solidFill>
              </a:rPr>
              <a:t>つぶずつ残しただけで</a:t>
            </a:r>
            <a:endParaRPr lang="en-US" altLang="ja-JP" sz="3200" dirty="0"/>
          </a:p>
          <a:p>
            <a:r>
              <a:rPr lang="ja-JP" altLang="en-US" sz="3200" dirty="0">
                <a:solidFill>
                  <a:schemeClr val="accent1"/>
                </a:solidFill>
              </a:rPr>
              <a:t>学校給食の精米</a:t>
            </a:r>
            <a:r>
              <a:rPr lang="en-US" altLang="ja-JP" sz="3200" dirty="0">
                <a:solidFill>
                  <a:schemeClr val="accent1"/>
                </a:solidFill>
              </a:rPr>
              <a:t>(7kg</a:t>
            </a:r>
            <a:r>
              <a:rPr lang="ja-JP" altLang="en-US" sz="3200" dirty="0">
                <a:solidFill>
                  <a:schemeClr val="accent1"/>
                </a:solidFill>
              </a:rPr>
              <a:t>入り</a:t>
            </a:r>
            <a:r>
              <a:rPr lang="en-US" altLang="ja-JP" sz="3200" dirty="0">
                <a:solidFill>
                  <a:schemeClr val="accent1"/>
                </a:solidFill>
              </a:rPr>
              <a:t>)</a:t>
            </a:r>
            <a:r>
              <a:rPr lang="ja-JP" altLang="en-US" sz="3200" dirty="0">
                <a:solidFill>
                  <a:schemeClr val="accent1"/>
                </a:solidFill>
              </a:rPr>
              <a:t>ふくろ</a:t>
            </a:r>
            <a:r>
              <a:rPr lang="ja-JP" altLang="en-US" sz="3200" dirty="0"/>
              <a:t>で</a:t>
            </a:r>
            <a:r>
              <a:rPr lang="en-US" altLang="ja-JP" sz="3200" dirty="0">
                <a:solidFill>
                  <a:srgbClr val="FF0000"/>
                </a:solidFill>
              </a:rPr>
              <a:t>354</a:t>
            </a:r>
            <a:r>
              <a:rPr lang="ja-JP" altLang="en-US" sz="3200" dirty="0">
                <a:solidFill>
                  <a:srgbClr val="FF0000"/>
                </a:solidFill>
              </a:rPr>
              <a:t>ふくろ</a:t>
            </a:r>
            <a:r>
              <a:rPr lang="ja-JP" altLang="en-US" sz="3200" dirty="0"/>
              <a:t>になる。</a:t>
            </a:r>
            <a:endParaRPr lang="en-US" altLang="ja-JP" sz="3200" dirty="0"/>
          </a:p>
          <a:p>
            <a:r>
              <a:rPr lang="ja-JP" altLang="en-US" sz="3200" dirty="0"/>
              <a:t>教室に</a:t>
            </a:r>
            <a:r>
              <a:rPr lang="en-US" altLang="ja-JP" sz="3200" dirty="0"/>
              <a:t>354</a:t>
            </a:r>
            <a:r>
              <a:rPr lang="ja-JP" altLang="en-US" sz="3200" dirty="0"/>
              <a:t>ふくろをしきつめると</a:t>
            </a:r>
            <a:r>
              <a:rPr lang="en-US" altLang="ja-JP" sz="3200" dirty="0"/>
              <a:t>2/3</a:t>
            </a:r>
            <a:r>
              <a:rPr lang="ja-JP" altLang="en-US" sz="3200" dirty="0"/>
              <a:t>が埋まる。</a:t>
            </a:r>
            <a:endParaRPr lang="en-US" altLang="ja-JP" sz="3200" dirty="0"/>
          </a:p>
        </p:txBody>
      </p:sp>
      <p:graphicFrame>
        <p:nvGraphicFramePr>
          <p:cNvPr id="6" name="表 6">
            <a:extLst>
              <a:ext uri="{FF2B5EF4-FFF2-40B4-BE49-F238E27FC236}">
                <a16:creationId xmlns:a16="http://schemas.microsoft.com/office/drawing/2014/main" id="{088E93FC-5805-2CDE-7DD2-0655739F90EB}"/>
              </a:ext>
            </a:extLst>
          </p:cNvPr>
          <p:cNvGraphicFramePr>
            <a:graphicFrameLocks noGrp="1"/>
          </p:cNvGraphicFramePr>
          <p:nvPr>
            <p:extLst>
              <p:ext uri="{D42A27DB-BD31-4B8C-83A1-F6EECF244321}">
                <p14:modId xmlns:p14="http://schemas.microsoft.com/office/powerpoint/2010/main" val="853150200"/>
              </p:ext>
            </p:extLst>
          </p:nvPr>
        </p:nvGraphicFramePr>
        <p:xfrm>
          <a:off x="6018622" y="3775988"/>
          <a:ext cx="2751726" cy="2926080"/>
        </p:xfrm>
        <a:graphic>
          <a:graphicData uri="http://schemas.openxmlformats.org/drawingml/2006/table">
            <a:tbl>
              <a:tblPr firstRow="1" bandRow="1">
                <a:tableStyleId>{5C22544A-7EE6-4342-B048-85BDC9FD1C3A}</a:tableStyleId>
              </a:tblPr>
              <a:tblGrid>
                <a:gridCol w="458621">
                  <a:extLst>
                    <a:ext uri="{9D8B030D-6E8A-4147-A177-3AD203B41FA5}">
                      <a16:colId xmlns:a16="http://schemas.microsoft.com/office/drawing/2014/main" val="1507579254"/>
                    </a:ext>
                  </a:extLst>
                </a:gridCol>
                <a:gridCol w="458621">
                  <a:extLst>
                    <a:ext uri="{9D8B030D-6E8A-4147-A177-3AD203B41FA5}">
                      <a16:colId xmlns:a16="http://schemas.microsoft.com/office/drawing/2014/main" val="2857491112"/>
                    </a:ext>
                  </a:extLst>
                </a:gridCol>
                <a:gridCol w="357487">
                  <a:extLst>
                    <a:ext uri="{9D8B030D-6E8A-4147-A177-3AD203B41FA5}">
                      <a16:colId xmlns:a16="http://schemas.microsoft.com/office/drawing/2014/main" val="2808346787"/>
                    </a:ext>
                  </a:extLst>
                </a:gridCol>
                <a:gridCol w="559755">
                  <a:extLst>
                    <a:ext uri="{9D8B030D-6E8A-4147-A177-3AD203B41FA5}">
                      <a16:colId xmlns:a16="http://schemas.microsoft.com/office/drawing/2014/main" val="733633588"/>
                    </a:ext>
                  </a:extLst>
                </a:gridCol>
                <a:gridCol w="458621">
                  <a:extLst>
                    <a:ext uri="{9D8B030D-6E8A-4147-A177-3AD203B41FA5}">
                      <a16:colId xmlns:a16="http://schemas.microsoft.com/office/drawing/2014/main" val="2104705317"/>
                    </a:ext>
                  </a:extLst>
                </a:gridCol>
                <a:gridCol w="458621">
                  <a:extLst>
                    <a:ext uri="{9D8B030D-6E8A-4147-A177-3AD203B41FA5}">
                      <a16:colId xmlns:a16="http://schemas.microsoft.com/office/drawing/2014/main" val="3760710691"/>
                    </a:ext>
                  </a:extLst>
                </a:gridCol>
              </a:tblGrid>
              <a:tr h="355762">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extLst>
                  <a:ext uri="{0D108BD9-81ED-4DB2-BD59-A6C34878D82A}">
                    <a16:rowId xmlns:a16="http://schemas.microsoft.com/office/drawing/2014/main" val="2113469774"/>
                  </a:ext>
                </a:extLst>
              </a:tr>
              <a:tr h="355762">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extLst>
                  <a:ext uri="{0D108BD9-81ED-4DB2-BD59-A6C34878D82A}">
                    <a16:rowId xmlns:a16="http://schemas.microsoft.com/office/drawing/2014/main" val="1008233971"/>
                  </a:ext>
                </a:extLst>
              </a:tr>
              <a:tr h="355762">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extLst>
                  <a:ext uri="{0D108BD9-81ED-4DB2-BD59-A6C34878D82A}">
                    <a16:rowId xmlns:a16="http://schemas.microsoft.com/office/drawing/2014/main" val="2690029310"/>
                  </a:ext>
                </a:extLst>
              </a:tr>
              <a:tr h="355762">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extLst>
                  <a:ext uri="{0D108BD9-81ED-4DB2-BD59-A6C34878D82A}">
                    <a16:rowId xmlns:a16="http://schemas.microsoft.com/office/drawing/2014/main" val="11290505"/>
                  </a:ext>
                </a:extLst>
              </a:tr>
              <a:tr h="355762">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FFFF66"/>
                    </a:solidFill>
                  </a:tcPr>
                </a:tc>
                <a:extLst>
                  <a:ext uri="{0D108BD9-81ED-4DB2-BD59-A6C34878D82A}">
                    <a16:rowId xmlns:a16="http://schemas.microsoft.com/office/drawing/2014/main" val="3327344224"/>
                  </a:ext>
                </a:extLst>
              </a:tr>
              <a:tr h="355762">
                <a:tc>
                  <a:txBody>
                    <a:bodyPr/>
                    <a:lstStyle/>
                    <a:p>
                      <a:endParaRPr kumimoji="1" lang="ja-JP" altLang="en-US" dirty="0">
                        <a:solidFill>
                          <a:srgbClr val="FF0000"/>
                        </a:solidFill>
                      </a:endParaRPr>
                    </a:p>
                  </a:txBody>
                  <a:tcPr>
                    <a:solidFill>
                      <a:srgbClr val="FFFF66"/>
                    </a:solidFill>
                  </a:tcPr>
                </a:tc>
                <a:tc>
                  <a:txBody>
                    <a:bodyPr/>
                    <a:lstStyle/>
                    <a:p>
                      <a:endParaRPr kumimoji="1" lang="ja-JP" altLang="en-US" dirty="0"/>
                    </a:p>
                  </a:txBody>
                  <a:tcPr>
                    <a:solidFill>
                      <a:srgbClr val="FFFF66"/>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extLst>
                  <a:ext uri="{0D108BD9-81ED-4DB2-BD59-A6C34878D82A}">
                    <a16:rowId xmlns:a16="http://schemas.microsoft.com/office/drawing/2014/main" val="4009218216"/>
                  </a:ext>
                </a:extLst>
              </a:tr>
              <a:tr h="355762">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extLst>
                  <a:ext uri="{0D108BD9-81ED-4DB2-BD59-A6C34878D82A}">
                    <a16:rowId xmlns:a16="http://schemas.microsoft.com/office/drawing/2014/main" val="2764977597"/>
                  </a:ext>
                </a:extLst>
              </a:tr>
              <a:tr h="355762">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tc>
                  <a:txBody>
                    <a:bodyPr/>
                    <a:lstStyle/>
                    <a:p>
                      <a:endParaRPr kumimoji="1" lang="ja-JP" altLang="en-US" dirty="0"/>
                    </a:p>
                  </a:txBody>
                  <a:tcPr>
                    <a:solidFill>
                      <a:srgbClr val="B2B2B2"/>
                    </a:solidFill>
                  </a:tcPr>
                </a:tc>
                <a:extLst>
                  <a:ext uri="{0D108BD9-81ED-4DB2-BD59-A6C34878D82A}">
                    <a16:rowId xmlns:a16="http://schemas.microsoft.com/office/drawing/2014/main" val="1539046488"/>
                  </a:ext>
                </a:extLst>
              </a:tr>
            </a:tbl>
          </a:graphicData>
        </a:graphic>
      </p:graphicFrame>
      <p:sp>
        <p:nvSpPr>
          <p:cNvPr id="9" name="テキスト ボックス 8">
            <a:extLst>
              <a:ext uri="{FF2B5EF4-FFF2-40B4-BE49-F238E27FC236}">
                <a16:creationId xmlns:a16="http://schemas.microsoft.com/office/drawing/2014/main" id="{FC92B31E-85D2-6063-B1D7-D0799D145378}"/>
              </a:ext>
            </a:extLst>
          </p:cNvPr>
          <p:cNvSpPr txBox="1"/>
          <p:nvPr/>
        </p:nvSpPr>
        <p:spPr>
          <a:xfrm>
            <a:off x="6465363" y="4503379"/>
            <a:ext cx="1858244" cy="584775"/>
          </a:xfrm>
          <a:prstGeom prst="rect">
            <a:avLst/>
          </a:prstGeom>
          <a:noFill/>
        </p:spPr>
        <p:txBody>
          <a:bodyPr wrap="square" rtlCol="0">
            <a:spAutoFit/>
          </a:bodyPr>
          <a:lstStyle/>
          <a:p>
            <a:r>
              <a:rPr kumimoji="1" lang="en-US" altLang="ja-JP" sz="3200" dirty="0"/>
              <a:t>354</a:t>
            </a:r>
            <a:r>
              <a:rPr kumimoji="1" lang="ja-JP" altLang="en-US" sz="3200" dirty="0"/>
              <a:t>ふくろ</a:t>
            </a:r>
          </a:p>
        </p:txBody>
      </p:sp>
      <p:sp>
        <p:nvSpPr>
          <p:cNvPr id="10" name="矢印: 下 9">
            <a:extLst>
              <a:ext uri="{FF2B5EF4-FFF2-40B4-BE49-F238E27FC236}">
                <a16:creationId xmlns:a16="http://schemas.microsoft.com/office/drawing/2014/main" id="{6E654F51-346A-4A97-5AA8-3AF3304AA8C1}"/>
              </a:ext>
            </a:extLst>
          </p:cNvPr>
          <p:cNvSpPr/>
          <p:nvPr/>
        </p:nvSpPr>
        <p:spPr>
          <a:xfrm rot="16200000">
            <a:off x="6087412" y="1288450"/>
            <a:ext cx="648072" cy="628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下 10">
            <a:extLst>
              <a:ext uri="{FF2B5EF4-FFF2-40B4-BE49-F238E27FC236}">
                <a16:creationId xmlns:a16="http://schemas.microsoft.com/office/drawing/2014/main" id="{F97FC09B-C230-D347-895B-FEA8EB535142}"/>
              </a:ext>
            </a:extLst>
          </p:cNvPr>
          <p:cNvSpPr/>
          <p:nvPr/>
        </p:nvSpPr>
        <p:spPr>
          <a:xfrm>
            <a:off x="7209301" y="3010928"/>
            <a:ext cx="648072" cy="628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E2F51B18-7021-C56A-6855-3C7E648F0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3705717"/>
            <a:ext cx="3200687" cy="3046988"/>
          </a:xfrm>
          <a:prstGeom prst="rect">
            <a:avLst/>
          </a:prstGeom>
        </p:spPr>
      </p:pic>
      <p:pic>
        <p:nvPicPr>
          <p:cNvPr id="3" name="図 2">
            <a:extLst>
              <a:ext uri="{FF2B5EF4-FFF2-40B4-BE49-F238E27FC236}">
                <a16:creationId xmlns:a16="http://schemas.microsoft.com/office/drawing/2014/main" id="{0CCBD42D-5000-C30C-EC59-71165F40461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8810" l="1323" r="99735"/>
                    </a14:imgEffect>
                  </a14:imgLayer>
                </a14:imgProps>
              </a:ext>
              <a:ext uri="{28A0092B-C50C-407E-A947-70E740481C1C}">
                <a14:useLocalDpi xmlns:a14="http://schemas.microsoft.com/office/drawing/2010/main" val="0"/>
              </a:ext>
            </a:extLst>
          </a:blip>
          <a:srcRect/>
          <a:stretch>
            <a:fillRect/>
          </a:stretch>
        </p:blipFill>
        <p:spPr bwMode="auto">
          <a:xfrm>
            <a:off x="6535803" y="214186"/>
            <a:ext cx="1995069" cy="2660242"/>
          </a:xfrm>
          <a:prstGeom prst="rect">
            <a:avLst/>
          </a:prstGeom>
          <a:noFill/>
          <a:ln>
            <a:noFill/>
          </a:ln>
        </p:spPr>
      </p:pic>
    </p:spTree>
    <p:extLst>
      <p:ext uri="{BB962C8B-B14F-4D97-AF65-F5344CB8AC3E}">
        <p14:creationId xmlns:p14="http://schemas.microsoft.com/office/powerpoint/2010/main" val="1603070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3DD6B64-3CF3-4388-B22F-BBB819BBC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50" y="3370415"/>
            <a:ext cx="3678162" cy="2818939"/>
          </a:xfrm>
          <a:prstGeom prst="rect">
            <a:avLst/>
          </a:prstGeom>
        </p:spPr>
      </p:pic>
      <p:pic>
        <p:nvPicPr>
          <p:cNvPr id="2" name="図 1">
            <a:extLst>
              <a:ext uri="{FF2B5EF4-FFF2-40B4-BE49-F238E27FC236}">
                <a16:creationId xmlns:a16="http://schemas.microsoft.com/office/drawing/2014/main" id="{2F4D904F-9CB9-EFF4-769F-1D48337DE9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5478" y="3370415"/>
            <a:ext cx="3665572" cy="2760354"/>
          </a:xfrm>
          <a:prstGeom prst="rect">
            <a:avLst/>
          </a:prstGeom>
        </p:spPr>
      </p:pic>
      <p:sp>
        <p:nvSpPr>
          <p:cNvPr id="7" name="テキスト ボックス 6">
            <a:extLst>
              <a:ext uri="{FF2B5EF4-FFF2-40B4-BE49-F238E27FC236}">
                <a16:creationId xmlns:a16="http://schemas.microsoft.com/office/drawing/2014/main" id="{1359C1D5-B34E-73EC-09D5-2524D588AF49}"/>
              </a:ext>
            </a:extLst>
          </p:cNvPr>
          <p:cNvSpPr txBox="1"/>
          <p:nvPr/>
        </p:nvSpPr>
        <p:spPr>
          <a:xfrm>
            <a:off x="1356792" y="68481"/>
            <a:ext cx="6430416" cy="1200329"/>
          </a:xfrm>
          <a:prstGeom prst="rect">
            <a:avLst/>
          </a:prstGeom>
          <a:solidFill>
            <a:srgbClr val="FFFF66"/>
          </a:solidFill>
        </p:spPr>
        <p:txBody>
          <a:bodyPr wrap="square" rtlCol="0">
            <a:spAutoFit/>
          </a:bodyPr>
          <a:lstStyle/>
          <a:p>
            <a:r>
              <a:rPr kumimoji="1" lang="ja-JP" altLang="en-US" sz="7200" dirty="0"/>
              <a:t>米ができるまで</a:t>
            </a:r>
          </a:p>
        </p:txBody>
      </p:sp>
      <p:sp>
        <p:nvSpPr>
          <p:cNvPr id="12" name="テキスト ボックス 11">
            <a:extLst>
              <a:ext uri="{FF2B5EF4-FFF2-40B4-BE49-F238E27FC236}">
                <a16:creationId xmlns:a16="http://schemas.microsoft.com/office/drawing/2014/main" id="{4ADEFB1D-6A96-A58A-BB18-A9951D988F1A}"/>
              </a:ext>
            </a:extLst>
          </p:cNvPr>
          <p:cNvSpPr txBox="1"/>
          <p:nvPr/>
        </p:nvSpPr>
        <p:spPr>
          <a:xfrm>
            <a:off x="827584" y="1416994"/>
            <a:ext cx="7488832" cy="1785104"/>
          </a:xfrm>
          <a:prstGeom prst="rect">
            <a:avLst/>
          </a:prstGeom>
          <a:solidFill>
            <a:srgbClr val="FFFF66"/>
          </a:solidFill>
        </p:spPr>
        <p:txBody>
          <a:bodyPr wrap="square">
            <a:spAutoFit/>
          </a:bodyPr>
          <a:lstStyle/>
          <a:p>
            <a:pPr>
              <a:lnSpc>
                <a:spcPts val="6600"/>
              </a:lnSpc>
            </a:pPr>
            <a:r>
              <a:rPr lang="ja-JP" altLang="en-US" sz="6000" dirty="0"/>
              <a:t>種まきからしゅうかくまで半年近くかかります。</a:t>
            </a:r>
            <a:endParaRPr kumimoji="1" lang="ja-JP" altLang="en-US" sz="6000" dirty="0"/>
          </a:p>
        </p:txBody>
      </p:sp>
      <p:sp>
        <p:nvSpPr>
          <p:cNvPr id="13" name="テキスト ボックス 12">
            <a:extLst>
              <a:ext uri="{FF2B5EF4-FFF2-40B4-BE49-F238E27FC236}">
                <a16:creationId xmlns:a16="http://schemas.microsoft.com/office/drawing/2014/main" id="{1354AA20-1D9D-546C-9E41-70DE4B103155}"/>
              </a:ext>
            </a:extLst>
          </p:cNvPr>
          <p:cNvSpPr txBox="1"/>
          <p:nvPr/>
        </p:nvSpPr>
        <p:spPr>
          <a:xfrm>
            <a:off x="1905979" y="6090618"/>
            <a:ext cx="796626" cy="769441"/>
          </a:xfrm>
          <a:prstGeom prst="rect">
            <a:avLst/>
          </a:prstGeom>
          <a:noFill/>
        </p:spPr>
        <p:txBody>
          <a:bodyPr wrap="square" rtlCol="0">
            <a:spAutoFit/>
          </a:bodyPr>
          <a:lstStyle/>
          <a:p>
            <a:r>
              <a:rPr kumimoji="1" lang="en-US" altLang="ja-JP" sz="4400" dirty="0"/>
              <a:t>1</a:t>
            </a:r>
            <a:endParaRPr kumimoji="1" lang="ja-JP" altLang="en-US" sz="4400" dirty="0"/>
          </a:p>
        </p:txBody>
      </p:sp>
      <p:sp>
        <p:nvSpPr>
          <p:cNvPr id="14" name="テキスト ボックス 13">
            <a:extLst>
              <a:ext uri="{FF2B5EF4-FFF2-40B4-BE49-F238E27FC236}">
                <a16:creationId xmlns:a16="http://schemas.microsoft.com/office/drawing/2014/main" id="{836055F8-1828-4154-AE2C-7EE7DDBB76C6}"/>
              </a:ext>
            </a:extLst>
          </p:cNvPr>
          <p:cNvSpPr txBox="1"/>
          <p:nvPr/>
        </p:nvSpPr>
        <p:spPr>
          <a:xfrm>
            <a:off x="6660232" y="6075896"/>
            <a:ext cx="796626" cy="769441"/>
          </a:xfrm>
          <a:prstGeom prst="rect">
            <a:avLst/>
          </a:prstGeom>
          <a:noFill/>
        </p:spPr>
        <p:txBody>
          <a:bodyPr wrap="square" rtlCol="0">
            <a:spAutoFit/>
          </a:bodyPr>
          <a:lstStyle/>
          <a:p>
            <a:r>
              <a:rPr lang="en-US" altLang="ja-JP" sz="4400" dirty="0"/>
              <a:t>2</a:t>
            </a:r>
            <a:endParaRPr kumimoji="1" lang="ja-JP" altLang="en-US" sz="4400" dirty="0"/>
          </a:p>
        </p:txBody>
      </p:sp>
    </p:spTree>
    <p:extLst>
      <p:ext uri="{BB962C8B-B14F-4D97-AF65-F5344CB8AC3E}">
        <p14:creationId xmlns:p14="http://schemas.microsoft.com/office/powerpoint/2010/main" val="1613554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EF10F06-1D31-471F-B821-CAEEE0EA80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17" y="3279749"/>
            <a:ext cx="3887581" cy="2996952"/>
          </a:xfrm>
          <a:prstGeom prst="rect">
            <a:avLst/>
          </a:prstGeom>
        </p:spPr>
      </p:pic>
      <p:pic>
        <p:nvPicPr>
          <p:cNvPr id="2" name="図 1">
            <a:extLst>
              <a:ext uri="{FF2B5EF4-FFF2-40B4-BE49-F238E27FC236}">
                <a16:creationId xmlns:a16="http://schemas.microsoft.com/office/drawing/2014/main" id="{3B7AF353-A267-289D-F866-56DF174EE2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8435" y="3305961"/>
            <a:ext cx="3966013" cy="2994003"/>
          </a:xfrm>
          <a:prstGeom prst="rect">
            <a:avLst/>
          </a:prstGeom>
        </p:spPr>
      </p:pic>
      <p:pic>
        <p:nvPicPr>
          <p:cNvPr id="6" name="図 5">
            <a:extLst>
              <a:ext uri="{FF2B5EF4-FFF2-40B4-BE49-F238E27FC236}">
                <a16:creationId xmlns:a16="http://schemas.microsoft.com/office/drawing/2014/main" id="{4396C136-79D8-B4F7-10DE-8FD2283246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008" y="0"/>
            <a:ext cx="3660497" cy="2750075"/>
          </a:xfrm>
          <a:prstGeom prst="rect">
            <a:avLst/>
          </a:prstGeom>
        </p:spPr>
      </p:pic>
      <p:pic>
        <p:nvPicPr>
          <p:cNvPr id="8" name="図 7">
            <a:extLst>
              <a:ext uri="{FF2B5EF4-FFF2-40B4-BE49-F238E27FC236}">
                <a16:creationId xmlns:a16="http://schemas.microsoft.com/office/drawing/2014/main" id="{E8CB5685-0328-4937-2D7B-B099925487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7971" y="32251"/>
            <a:ext cx="3660497" cy="2735208"/>
          </a:xfrm>
          <a:prstGeom prst="rect">
            <a:avLst/>
          </a:prstGeom>
        </p:spPr>
      </p:pic>
      <p:sp>
        <p:nvSpPr>
          <p:cNvPr id="12" name="テキスト ボックス 11">
            <a:extLst>
              <a:ext uri="{FF2B5EF4-FFF2-40B4-BE49-F238E27FC236}">
                <a16:creationId xmlns:a16="http://schemas.microsoft.com/office/drawing/2014/main" id="{70F89F1B-7338-1E43-0131-2FD2796C2BAD}"/>
              </a:ext>
            </a:extLst>
          </p:cNvPr>
          <p:cNvSpPr txBox="1"/>
          <p:nvPr/>
        </p:nvSpPr>
        <p:spPr>
          <a:xfrm>
            <a:off x="1790972" y="2642724"/>
            <a:ext cx="796626" cy="769441"/>
          </a:xfrm>
          <a:prstGeom prst="rect">
            <a:avLst/>
          </a:prstGeom>
          <a:noFill/>
        </p:spPr>
        <p:txBody>
          <a:bodyPr wrap="square" rtlCol="0">
            <a:spAutoFit/>
          </a:bodyPr>
          <a:lstStyle/>
          <a:p>
            <a:r>
              <a:rPr lang="en-US" altLang="ja-JP" sz="4400" dirty="0"/>
              <a:t>3</a:t>
            </a:r>
            <a:endParaRPr kumimoji="1" lang="ja-JP" altLang="en-US" sz="4400" dirty="0"/>
          </a:p>
        </p:txBody>
      </p:sp>
      <p:sp>
        <p:nvSpPr>
          <p:cNvPr id="13" name="テキスト ボックス 12">
            <a:extLst>
              <a:ext uri="{FF2B5EF4-FFF2-40B4-BE49-F238E27FC236}">
                <a16:creationId xmlns:a16="http://schemas.microsoft.com/office/drawing/2014/main" id="{CBBAECD5-4C7C-92E1-2702-D509194CD229}"/>
              </a:ext>
            </a:extLst>
          </p:cNvPr>
          <p:cNvSpPr txBox="1"/>
          <p:nvPr/>
        </p:nvSpPr>
        <p:spPr>
          <a:xfrm>
            <a:off x="6556402" y="2659559"/>
            <a:ext cx="796626" cy="769441"/>
          </a:xfrm>
          <a:prstGeom prst="rect">
            <a:avLst/>
          </a:prstGeom>
          <a:noFill/>
        </p:spPr>
        <p:txBody>
          <a:bodyPr wrap="square" rtlCol="0">
            <a:spAutoFit/>
          </a:bodyPr>
          <a:lstStyle/>
          <a:p>
            <a:r>
              <a:rPr lang="en-US" altLang="ja-JP" sz="4400" dirty="0"/>
              <a:t>4</a:t>
            </a:r>
            <a:endParaRPr kumimoji="1" lang="ja-JP" altLang="en-US" sz="4400" dirty="0"/>
          </a:p>
        </p:txBody>
      </p:sp>
      <p:sp>
        <p:nvSpPr>
          <p:cNvPr id="14" name="テキスト ボックス 13">
            <a:extLst>
              <a:ext uri="{FF2B5EF4-FFF2-40B4-BE49-F238E27FC236}">
                <a16:creationId xmlns:a16="http://schemas.microsoft.com/office/drawing/2014/main" id="{9B97C94D-FCC1-87F5-79BF-31A80CD46B25}"/>
              </a:ext>
            </a:extLst>
          </p:cNvPr>
          <p:cNvSpPr txBox="1"/>
          <p:nvPr/>
        </p:nvSpPr>
        <p:spPr>
          <a:xfrm>
            <a:off x="6444208" y="6145455"/>
            <a:ext cx="796626" cy="769441"/>
          </a:xfrm>
          <a:prstGeom prst="rect">
            <a:avLst/>
          </a:prstGeom>
          <a:noFill/>
        </p:spPr>
        <p:txBody>
          <a:bodyPr wrap="square" rtlCol="0">
            <a:spAutoFit/>
          </a:bodyPr>
          <a:lstStyle/>
          <a:p>
            <a:r>
              <a:rPr lang="en-US" altLang="ja-JP" sz="4400" dirty="0"/>
              <a:t>6</a:t>
            </a:r>
            <a:endParaRPr kumimoji="1" lang="ja-JP" altLang="en-US" sz="4400" dirty="0"/>
          </a:p>
        </p:txBody>
      </p:sp>
      <p:sp>
        <p:nvSpPr>
          <p:cNvPr id="15" name="テキスト ボックス 14">
            <a:extLst>
              <a:ext uri="{FF2B5EF4-FFF2-40B4-BE49-F238E27FC236}">
                <a16:creationId xmlns:a16="http://schemas.microsoft.com/office/drawing/2014/main" id="{5FDF5E93-7F4A-5FAC-2320-EA2FFA1B96F0}"/>
              </a:ext>
            </a:extLst>
          </p:cNvPr>
          <p:cNvSpPr txBox="1"/>
          <p:nvPr/>
        </p:nvSpPr>
        <p:spPr>
          <a:xfrm>
            <a:off x="2071720" y="6145456"/>
            <a:ext cx="796626" cy="769441"/>
          </a:xfrm>
          <a:prstGeom prst="rect">
            <a:avLst/>
          </a:prstGeom>
          <a:noFill/>
        </p:spPr>
        <p:txBody>
          <a:bodyPr wrap="square" rtlCol="0">
            <a:spAutoFit/>
          </a:bodyPr>
          <a:lstStyle/>
          <a:p>
            <a:r>
              <a:rPr lang="en-US" altLang="ja-JP" sz="4400" dirty="0"/>
              <a:t>5</a:t>
            </a:r>
            <a:endParaRPr kumimoji="1" lang="ja-JP" altLang="en-US" sz="4400" dirty="0"/>
          </a:p>
        </p:txBody>
      </p:sp>
    </p:spTree>
    <p:extLst>
      <p:ext uri="{BB962C8B-B14F-4D97-AF65-F5344CB8AC3E}">
        <p14:creationId xmlns:p14="http://schemas.microsoft.com/office/powerpoint/2010/main" val="2065533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5EAB5E1-74C8-46A2-A980-3D6B1389FF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3459112"/>
            <a:ext cx="3700118" cy="2852936"/>
          </a:xfrm>
          <a:prstGeom prst="rect">
            <a:avLst/>
          </a:prstGeom>
        </p:spPr>
      </p:pic>
      <p:pic>
        <p:nvPicPr>
          <p:cNvPr id="2" name="図 1">
            <a:extLst>
              <a:ext uri="{FF2B5EF4-FFF2-40B4-BE49-F238E27FC236}">
                <a16:creationId xmlns:a16="http://schemas.microsoft.com/office/drawing/2014/main" id="{292B9D0A-DFB4-A2ED-6C8E-0549A08686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1677" y="3417668"/>
            <a:ext cx="3744416" cy="2883048"/>
          </a:xfrm>
          <a:prstGeom prst="rect">
            <a:avLst/>
          </a:prstGeom>
        </p:spPr>
      </p:pic>
      <p:pic>
        <p:nvPicPr>
          <p:cNvPr id="5" name="図 4">
            <a:extLst>
              <a:ext uri="{FF2B5EF4-FFF2-40B4-BE49-F238E27FC236}">
                <a16:creationId xmlns:a16="http://schemas.microsoft.com/office/drawing/2014/main" id="{B39C2CBC-0E4D-4CEF-4E10-E7CE243B12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671" y="1"/>
            <a:ext cx="3856338" cy="2852936"/>
          </a:xfrm>
          <a:prstGeom prst="rect">
            <a:avLst/>
          </a:prstGeom>
        </p:spPr>
      </p:pic>
      <p:pic>
        <p:nvPicPr>
          <p:cNvPr id="7" name="図 6">
            <a:extLst>
              <a:ext uri="{FF2B5EF4-FFF2-40B4-BE49-F238E27FC236}">
                <a16:creationId xmlns:a16="http://schemas.microsoft.com/office/drawing/2014/main" id="{18679FAD-0742-491D-ED4B-201B343EF5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032" y="31423"/>
            <a:ext cx="3816424" cy="2844738"/>
          </a:xfrm>
          <a:prstGeom prst="rect">
            <a:avLst/>
          </a:prstGeom>
        </p:spPr>
      </p:pic>
      <p:sp>
        <p:nvSpPr>
          <p:cNvPr id="12" name="テキスト ボックス 11">
            <a:extLst>
              <a:ext uri="{FF2B5EF4-FFF2-40B4-BE49-F238E27FC236}">
                <a16:creationId xmlns:a16="http://schemas.microsoft.com/office/drawing/2014/main" id="{2BB6AF23-723A-2B46-CF67-8DE35F04F5E4}"/>
              </a:ext>
            </a:extLst>
          </p:cNvPr>
          <p:cNvSpPr txBox="1"/>
          <p:nvPr/>
        </p:nvSpPr>
        <p:spPr>
          <a:xfrm>
            <a:off x="6247459" y="6194530"/>
            <a:ext cx="796626" cy="769441"/>
          </a:xfrm>
          <a:prstGeom prst="rect">
            <a:avLst/>
          </a:prstGeom>
          <a:noFill/>
        </p:spPr>
        <p:txBody>
          <a:bodyPr wrap="square" rtlCol="0">
            <a:spAutoFit/>
          </a:bodyPr>
          <a:lstStyle/>
          <a:p>
            <a:r>
              <a:rPr kumimoji="1" lang="en-US" altLang="ja-JP" sz="4400" dirty="0"/>
              <a:t>10</a:t>
            </a:r>
            <a:endParaRPr kumimoji="1" lang="ja-JP" altLang="en-US" sz="4400" dirty="0"/>
          </a:p>
        </p:txBody>
      </p:sp>
      <p:sp>
        <p:nvSpPr>
          <p:cNvPr id="13" name="テキスト ボックス 12">
            <a:extLst>
              <a:ext uri="{FF2B5EF4-FFF2-40B4-BE49-F238E27FC236}">
                <a16:creationId xmlns:a16="http://schemas.microsoft.com/office/drawing/2014/main" id="{F60C8387-12C0-FC26-9E48-8FAB76728FC9}"/>
              </a:ext>
            </a:extLst>
          </p:cNvPr>
          <p:cNvSpPr txBox="1"/>
          <p:nvPr/>
        </p:nvSpPr>
        <p:spPr>
          <a:xfrm>
            <a:off x="1916527" y="2707541"/>
            <a:ext cx="796626" cy="769441"/>
          </a:xfrm>
          <a:prstGeom prst="rect">
            <a:avLst/>
          </a:prstGeom>
          <a:noFill/>
        </p:spPr>
        <p:txBody>
          <a:bodyPr wrap="square" rtlCol="0">
            <a:spAutoFit/>
          </a:bodyPr>
          <a:lstStyle/>
          <a:p>
            <a:r>
              <a:rPr lang="en-US" altLang="ja-JP" sz="4400" dirty="0"/>
              <a:t>7</a:t>
            </a:r>
            <a:endParaRPr kumimoji="1" lang="ja-JP" altLang="en-US" sz="4400" dirty="0"/>
          </a:p>
        </p:txBody>
      </p:sp>
      <p:sp>
        <p:nvSpPr>
          <p:cNvPr id="14" name="テキスト ボックス 13">
            <a:extLst>
              <a:ext uri="{FF2B5EF4-FFF2-40B4-BE49-F238E27FC236}">
                <a16:creationId xmlns:a16="http://schemas.microsoft.com/office/drawing/2014/main" id="{2EB50A99-A1DE-0E4A-454F-219E746C4B9F}"/>
              </a:ext>
            </a:extLst>
          </p:cNvPr>
          <p:cNvSpPr txBox="1"/>
          <p:nvPr/>
        </p:nvSpPr>
        <p:spPr>
          <a:xfrm>
            <a:off x="6645772" y="2824917"/>
            <a:ext cx="796626" cy="769441"/>
          </a:xfrm>
          <a:prstGeom prst="rect">
            <a:avLst/>
          </a:prstGeom>
          <a:noFill/>
        </p:spPr>
        <p:txBody>
          <a:bodyPr wrap="square" rtlCol="0">
            <a:spAutoFit/>
          </a:bodyPr>
          <a:lstStyle/>
          <a:p>
            <a:r>
              <a:rPr lang="en-US" altLang="ja-JP" sz="4400" dirty="0"/>
              <a:t>8</a:t>
            </a:r>
            <a:endParaRPr kumimoji="1" lang="ja-JP" altLang="en-US" sz="4400" dirty="0"/>
          </a:p>
        </p:txBody>
      </p:sp>
      <p:sp>
        <p:nvSpPr>
          <p:cNvPr id="15" name="テキスト ボックス 14">
            <a:extLst>
              <a:ext uri="{FF2B5EF4-FFF2-40B4-BE49-F238E27FC236}">
                <a16:creationId xmlns:a16="http://schemas.microsoft.com/office/drawing/2014/main" id="{924E754E-EFA3-A463-0DB6-AAC9DA0217E6}"/>
              </a:ext>
            </a:extLst>
          </p:cNvPr>
          <p:cNvSpPr txBox="1"/>
          <p:nvPr/>
        </p:nvSpPr>
        <p:spPr>
          <a:xfrm>
            <a:off x="2099916" y="6148782"/>
            <a:ext cx="796626" cy="769441"/>
          </a:xfrm>
          <a:prstGeom prst="rect">
            <a:avLst/>
          </a:prstGeom>
          <a:noFill/>
        </p:spPr>
        <p:txBody>
          <a:bodyPr wrap="square" rtlCol="0">
            <a:spAutoFit/>
          </a:bodyPr>
          <a:lstStyle/>
          <a:p>
            <a:r>
              <a:rPr lang="en-US" altLang="ja-JP" sz="4400" dirty="0"/>
              <a:t>9</a:t>
            </a:r>
            <a:endParaRPr kumimoji="1" lang="ja-JP" altLang="en-US" sz="4400" dirty="0"/>
          </a:p>
        </p:txBody>
      </p:sp>
    </p:spTree>
    <p:extLst>
      <p:ext uri="{BB962C8B-B14F-4D97-AF65-F5344CB8AC3E}">
        <p14:creationId xmlns:p14="http://schemas.microsoft.com/office/powerpoint/2010/main" val="822946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A9919F4-FF71-4E79-8817-346F64013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646" y="3436302"/>
            <a:ext cx="3728096" cy="2779103"/>
          </a:xfrm>
          <a:prstGeom prst="rect">
            <a:avLst/>
          </a:prstGeom>
        </p:spPr>
      </p:pic>
      <p:pic>
        <p:nvPicPr>
          <p:cNvPr id="2" name="図 1">
            <a:extLst>
              <a:ext uri="{FF2B5EF4-FFF2-40B4-BE49-F238E27FC236}">
                <a16:creationId xmlns:a16="http://schemas.microsoft.com/office/drawing/2014/main" id="{690CD2AD-E5F9-1A8B-A861-233E7B12AE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5664" y="3448878"/>
            <a:ext cx="3728096" cy="2798882"/>
          </a:xfrm>
          <a:prstGeom prst="rect">
            <a:avLst/>
          </a:prstGeom>
        </p:spPr>
      </p:pic>
      <p:pic>
        <p:nvPicPr>
          <p:cNvPr id="5" name="図 4">
            <a:extLst>
              <a:ext uri="{FF2B5EF4-FFF2-40B4-BE49-F238E27FC236}">
                <a16:creationId xmlns:a16="http://schemas.microsoft.com/office/drawing/2014/main" id="{9C3BE733-1E64-E441-0F07-50F73DE4AB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052" y="12170"/>
            <a:ext cx="3806891" cy="2843904"/>
          </a:xfrm>
          <a:prstGeom prst="rect">
            <a:avLst/>
          </a:prstGeom>
        </p:spPr>
      </p:pic>
      <p:pic>
        <p:nvPicPr>
          <p:cNvPr id="6" name="図 5">
            <a:extLst>
              <a:ext uri="{FF2B5EF4-FFF2-40B4-BE49-F238E27FC236}">
                <a16:creationId xmlns:a16="http://schemas.microsoft.com/office/drawing/2014/main" id="{34F9DAA7-BD89-8BE6-BEC9-20E2C3EC8C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8571" y="-12779"/>
            <a:ext cx="3728095" cy="2860686"/>
          </a:xfrm>
          <a:prstGeom prst="rect">
            <a:avLst/>
          </a:prstGeom>
        </p:spPr>
      </p:pic>
      <p:sp>
        <p:nvSpPr>
          <p:cNvPr id="7" name="テキスト ボックス 6">
            <a:extLst>
              <a:ext uri="{FF2B5EF4-FFF2-40B4-BE49-F238E27FC236}">
                <a16:creationId xmlns:a16="http://schemas.microsoft.com/office/drawing/2014/main" id="{714F7544-1352-C340-7189-32D085C0D0AA}"/>
              </a:ext>
            </a:extLst>
          </p:cNvPr>
          <p:cNvSpPr txBox="1"/>
          <p:nvPr/>
        </p:nvSpPr>
        <p:spPr>
          <a:xfrm>
            <a:off x="1547664" y="2724553"/>
            <a:ext cx="796626" cy="769441"/>
          </a:xfrm>
          <a:prstGeom prst="rect">
            <a:avLst/>
          </a:prstGeom>
          <a:noFill/>
        </p:spPr>
        <p:txBody>
          <a:bodyPr wrap="square" rtlCol="0">
            <a:spAutoFit/>
          </a:bodyPr>
          <a:lstStyle/>
          <a:p>
            <a:r>
              <a:rPr kumimoji="1" lang="en-US" altLang="ja-JP" sz="4400" dirty="0"/>
              <a:t>11</a:t>
            </a:r>
            <a:endParaRPr kumimoji="1" lang="ja-JP" altLang="en-US" sz="4400" dirty="0"/>
          </a:p>
        </p:txBody>
      </p:sp>
      <p:sp>
        <p:nvSpPr>
          <p:cNvPr id="8" name="テキスト ボックス 7">
            <a:extLst>
              <a:ext uri="{FF2B5EF4-FFF2-40B4-BE49-F238E27FC236}">
                <a16:creationId xmlns:a16="http://schemas.microsoft.com/office/drawing/2014/main" id="{3F29F45F-3BE5-E4A2-AE9B-8FF035A599D8}"/>
              </a:ext>
            </a:extLst>
          </p:cNvPr>
          <p:cNvSpPr txBox="1"/>
          <p:nvPr/>
        </p:nvSpPr>
        <p:spPr>
          <a:xfrm>
            <a:off x="6364305" y="2710071"/>
            <a:ext cx="796626" cy="769441"/>
          </a:xfrm>
          <a:prstGeom prst="rect">
            <a:avLst/>
          </a:prstGeom>
          <a:noFill/>
        </p:spPr>
        <p:txBody>
          <a:bodyPr wrap="square" rtlCol="0">
            <a:spAutoFit/>
          </a:bodyPr>
          <a:lstStyle/>
          <a:p>
            <a:r>
              <a:rPr kumimoji="1" lang="en-US" altLang="ja-JP" sz="4400" dirty="0"/>
              <a:t>12</a:t>
            </a:r>
            <a:endParaRPr kumimoji="1" lang="ja-JP" altLang="en-US" sz="4400" dirty="0"/>
          </a:p>
        </p:txBody>
      </p:sp>
      <p:sp>
        <p:nvSpPr>
          <p:cNvPr id="9" name="テキスト ボックス 8">
            <a:extLst>
              <a:ext uri="{FF2B5EF4-FFF2-40B4-BE49-F238E27FC236}">
                <a16:creationId xmlns:a16="http://schemas.microsoft.com/office/drawing/2014/main" id="{85B886FA-F9F0-A413-F5B5-7329A20028A7}"/>
              </a:ext>
            </a:extLst>
          </p:cNvPr>
          <p:cNvSpPr txBox="1"/>
          <p:nvPr/>
        </p:nvSpPr>
        <p:spPr>
          <a:xfrm>
            <a:off x="6302577" y="6088559"/>
            <a:ext cx="796626" cy="769441"/>
          </a:xfrm>
          <a:prstGeom prst="rect">
            <a:avLst/>
          </a:prstGeom>
          <a:noFill/>
        </p:spPr>
        <p:txBody>
          <a:bodyPr wrap="square" rtlCol="0">
            <a:spAutoFit/>
          </a:bodyPr>
          <a:lstStyle/>
          <a:p>
            <a:r>
              <a:rPr kumimoji="1" lang="en-US" altLang="ja-JP" sz="4400" dirty="0"/>
              <a:t>14</a:t>
            </a:r>
            <a:endParaRPr kumimoji="1" lang="ja-JP" altLang="en-US" sz="4400" dirty="0"/>
          </a:p>
        </p:txBody>
      </p:sp>
      <p:sp>
        <p:nvSpPr>
          <p:cNvPr id="10" name="テキスト ボックス 9">
            <a:extLst>
              <a:ext uri="{FF2B5EF4-FFF2-40B4-BE49-F238E27FC236}">
                <a16:creationId xmlns:a16="http://schemas.microsoft.com/office/drawing/2014/main" id="{C4C70AD5-7067-5300-AE55-4484D5254C60}"/>
              </a:ext>
            </a:extLst>
          </p:cNvPr>
          <p:cNvSpPr txBox="1"/>
          <p:nvPr/>
        </p:nvSpPr>
        <p:spPr>
          <a:xfrm>
            <a:off x="1559834" y="6142789"/>
            <a:ext cx="796626" cy="769441"/>
          </a:xfrm>
          <a:prstGeom prst="rect">
            <a:avLst/>
          </a:prstGeom>
          <a:noFill/>
        </p:spPr>
        <p:txBody>
          <a:bodyPr wrap="square" rtlCol="0">
            <a:spAutoFit/>
          </a:bodyPr>
          <a:lstStyle/>
          <a:p>
            <a:r>
              <a:rPr kumimoji="1" lang="en-US" altLang="ja-JP" sz="4400" dirty="0"/>
              <a:t>13</a:t>
            </a:r>
            <a:endParaRPr kumimoji="1" lang="ja-JP" altLang="en-US" sz="4400" dirty="0"/>
          </a:p>
        </p:txBody>
      </p:sp>
    </p:spTree>
    <p:extLst>
      <p:ext uri="{BB962C8B-B14F-4D97-AF65-F5344CB8AC3E}">
        <p14:creationId xmlns:p14="http://schemas.microsoft.com/office/powerpoint/2010/main" val="3807023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8F854BE-B6FE-BEAA-E294-4BC3C722622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1618" b="100000" l="6250" r="94375"/>
                    </a14:imgEffect>
                  </a14:imgLayer>
                </a14:imgProps>
              </a:ext>
              <a:ext uri="{28A0092B-C50C-407E-A947-70E740481C1C}">
                <a14:useLocalDpi xmlns:a14="http://schemas.microsoft.com/office/drawing/2010/main" val="0"/>
              </a:ext>
            </a:extLst>
          </a:blip>
          <a:srcRect/>
          <a:stretch>
            <a:fillRect/>
          </a:stretch>
        </p:blipFill>
        <p:spPr bwMode="auto">
          <a:xfrm>
            <a:off x="7873413" y="952404"/>
            <a:ext cx="1209340" cy="1468484"/>
          </a:xfrm>
          <a:prstGeom prst="rect">
            <a:avLst/>
          </a:prstGeom>
          <a:noFill/>
          <a:ln>
            <a:noFill/>
          </a:ln>
        </p:spPr>
      </p:pic>
      <p:pic>
        <p:nvPicPr>
          <p:cNvPr id="3" name="図 2">
            <a:extLst>
              <a:ext uri="{FF2B5EF4-FFF2-40B4-BE49-F238E27FC236}">
                <a16:creationId xmlns:a16="http://schemas.microsoft.com/office/drawing/2014/main" id="{5E420F1F-81F2-1F7A-7983-3A13BB04A10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324" b="52353" l="4732" r="100000"/>
                    </a14:imgEffect>
                  </a14:imgLayer>
                </a14:imgProps>
              </a:ext>
              <a:ext uri="{28A0092B-C50C-407E-A947-70E740481C1C}">
                <a14:useLocalDpi xmlns:a14="http://schemas.microsoft.com/office/drawing/2010/main" val="0"/>
              </a:ext>
            </a:extLst>
          </a:blip>
          <a:srcRect/>
          <a:stretch>
            <a:fillRect/>
          </a:stretch>
        </p:blipFill>
        <p:spPr bwMode="auto">
          <a:xfrm>
            <a:off x="7845040" y="952404"/>
            <a:ext cx="1298960" cy="1468484"/>
          </a:xfrm>
          <a:prstGeom prst="rect">
            <a:avLst/>
          </a:prstGeom>
          <a:noFill/>
          <a:ln>
            <a:noFill/>
          </a:ln>
        </p:spPr>
      </p:pic>
      <p:pic>
        <p:nvPicPr>
          <p:cNvPr id="4" name="図 3">
            <a:extLst>
              <a:ext uri="{FF2B5EF4-FFF2-40B4-BE49-F238E27FC236}">
                <a16:creationId xmlns:a16="http://schemas.microsoft.com/office/drawing/2014/main" id="{4DB323F9-7683-09BA-5714-F7F8AEEBDC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870" r="100000"/>
                    </a14:imgEffect>
                  </a14:imgLayer>
                </a14:imgProps>
              </a:ext>
              <a:ext uri="{28A0092B-C50C-407E-A947-70E740481C1C}">
                <a14:useLocalDpi xmlns:a14="http://schemas.microsoft.com/office/drawing/2010/main" val="0"/>
              </a:ext>
            </a:extLst>
          </a:blip>
          <a:srcRect/>
          <a:stretch>
            <a:fillRect/>
          </a:stretch>
        </p:blipFill>
        <p:spPr bwMode="auto">
          <a:xfrm>
            <a:off x="5862914" y="4959"/>
            <a:ext cx="2198884" cy="1963858"/>
          </a:xfrm>
          <a:prstGeom prst="rect">
            <a:avLst/>
          </a:prstGeom>
          <a:noFill/>
          <a:ln>
            <a:noFill/>
          </a:ln>
        </p:spPr>
      </p:pic>
      <p:pic>
        <p:nvPicPr>
          <p:cNvPr id="5" name="図 4">
            <a:extLst>
              <a:ext uri="{FF2B5EF4-FFF2-40B4-BE49-F238E27FC236}">
                <a16:creationId xmlns:a16="http://schemas.microsoft.com/office/drawing/2014/main" id="{6B77A43D-16FB-7B75-FEA1-ABA29A7FA292}"/>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4514" b="95278" l="694" r="92948"/>
                    </a14:imgEffect>
                  </a14:imgLayer>
                </a14:imgProps>
              </a:ext>
              <a:ext uri="{28A0092B-C50C-407E-A947-70E740481C1C}">
                <a14:useLocalDpi xmlns:a14="http://schemas.microsoft.com/office/drawing/2010/main" val="0"/>
              </a:ext>
            </a:extLst>
          </a:blip>
          <a:srcRect/>
          <a:stretch>
            <a:fillRect/>
          </a:stretch>
        </p:blipFill>
        <p:spPr bwMode="auto">
          <a:xfrm>
            <a:off x="1143784" y="846881"/>
            <a:ext cx="1891278" cy="1574007"/>
          </a:xfrm>
          <a:prstGeom prst="rect">
            <a:avLst/>
          </a:prstGeom>
          <a:noFill/>
          <a:ln>
            <a:noFill/>
          </a:ln>
        </p:spPr>
      </p:pic>
      <p:pic>
        <p:nvPicPr>
          <p:cNvPr id="6" name="図 5">
            <a:extLst>
              <a:ext uri="{FF2B5EF4-FFF2-40B4-BE49-F238E27FC236}">
                <a16:creationId xmlns:a16="http://schemas.microsoft.com/office/drawing/2014/main" id="{C538DE83-6162-0F9B-472B-B9F634B468D3}"/>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782" r="100000"/>
                    </a14:imgEffect>
                  </a14:imgLayer>
                </a14:imgProps>
              </a:ext>
              <a:ext uri="{28A0092B-C50C-407E-A947-70E740481C1C}">
                <a14:useLocalDpi xmlns:a14="http://schemas.microsoft.com/office/drawing/2010/main" val="0"/>
              </a:ext>
            </a:extLst>
          </a:blip>
          <a:srcRect/>
          <a:stretch>
            <a:fillRect/>
          </a:stretch>
        </p:blipFill>
        <p:spPr bwMode="auto">
          <a:xfrm>
            <a:off x="61247" y="-17215"/>
            <a:ext cx="2096949" cy="1728192"/>
          </a:xfrm>
          <a:prstGeom prst="rect">
            <a:avLst/>
          </a:prstGeom>
          <a:noFill/>
          <a:ln>
            <a:noFill/>
          </a:ln>
        </p:spPr>
      </p:pic>
      <p:pic>
        <p:nvPicPr>
          <p:cNvPr id="7" name="Picture 2" descr="F:\DCIM\103_PANA\P1030093.JPG">
            <a:extLst>
              <a:ext uri="{FF2B5EF4-FFF2-40B4-BE49-F238E27FC236}">
                <a16:creationId xmlns:a16="http://schemas.microsoft.com/office/drawing/2014/main" id="{C80B4CD1-896C-324E-4BB7-714E196943B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82595" y="85445"/>
            <a:ext cx="2880319" cy="216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a:extLst>
              <a:ext uri="{FF2B5EF4-FFF2-40B4-BE49-F238E27FC236}">
                <a16:creationId xmlns:a16="http://schemas.microsoft.com/office/drawing/2014/main" id="{A365EDF0-7422-1FC4-0F4F-74F22AED692B}"/>
              </a:ext>
            </a:extLst>
          </p:cNvPr>
          <p:cNvSpPr txBox="1"/>
          <p:nvPr/>
        </p:nvSpPr>
        <p:spPr>
          <a:xfrm>
            <a:off x="129992" y="3212976"/>
            <a:ext cx="9014008" cy="3416320"/>
          </a:xfrm>
          <a:prstGeom prst="rect">
            <a:avLst/>
          </a:prstGeom>
          <a:solidFill>
            <a:srgbClr val="FFFF66"/>
          </a:solidFill>
        </p:spPr>
        <p:txBody>
          <a:bodyPr wrap="square" rtlCol="0">
            <a:spAutoFit/>
          </a:bodyPr>
          <a:lstStyle/>
          <a:p>
            <a:r>
              <a:rPr kumimoji="1" lang="ja-JP" altLang="en-US" sz="7000" dirty="0"/>
              <a:t>ごはんとして食べられ</a:t>
            </a:r>
            <a:endParaRPr kumimoji="1" lang="en-US" altLang="ja-JP" sz="7000" dirty="0"/>
          </a:p>
          <a:p>
            <a:r>
              <a:rPr kumimoji="1" lang="ja-JP" altLang="en-US" sz="7000" dirty="0"/>
              <a:t>るまでには多くの人の手間がかかっています。</a:t>
            </a:r>
          </a:p>
        </p:txBody>
      </p:sp>
    </p:spTree>
    <p:extLst>
      <p:ext uri="{BB962C8B-B14F-4D97-AF65-F5344CB8AC3E}">
        <p14:creationId xmlns:p14="http://schemas.microsoft.com/office/powerpoint/2010/main" val="349822896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1158</TotalTime>
  <Words>1109</Words>
  <Application>Microsoft Office PowerPoint</Application>
  <PresentationFormat>画面に合わせる (4:3)</PresentationFormat>
  <Paragraphs>107</Paragraphs>
  <Slides>11</Slides>
  <Notes>11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11</vt:i4>
      </vt:variant>
    </vt:vector>
  </HeadingPairs>
  <TitlesOfParts>
    <vt:vector size="18" baseType="lpstr">
      <vt:lpstr>HG創英角ﾎﾟｯﾌﾟ体</vt:lpstr>
      <vt:lpstr>ＭＳ Ｐゴシック</vt:lpstr>
      <vt:lpstr>Arial</vt:lpstr>
      <vt:lpstr>Calibri</vt:lpstr>
      <vt:lpstr>Century</vt:lpstr>
      <vt:lpstr>Tahoma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yamakita hitoshi</dc:creator>
  <cp:lastModifiedBy>人志 山北</cp:lastModifiedBy>
  <cp:revision>65</cp:revision>
  <cp:lastPrinted>2022-08-19T09:48:35Z</cp:lastPrinted>
  <dcterms:created xsi:type="dcterms:W3CDTF">2012-10-12T09:50:06Z</dcterms:created>
  <dcterms:modified xsi:type="dcterms:W3CDTF">2024-05-26T08:13:01Z</dcterms:modified>
</cp:coreProperties>
</file>