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48" r:id="rId2"/>
    <p:sldId id="440" r:id="rId3"/>
    <p:sldId id="445" r:id="rId4"/>
    <p:sldId id="441" r:id="rId5"/>
    <p:sldId id="262" r:id="rId6"/>
    <p:sldId id="266" r:id="rId7"/>
    <p:sldId id="270" r:id="rId8"/>
    <p:sldId id="283" r:id="rId9"/>
    <p:sldId id="444" r:id="rId10"/>
    <p:sldId id="443" r:id="rId11"/>
    <p:sldId id="442" r:id="rId12"/>
  </p:sldIdLst>
  <p:sldSz cx="9144000" cy="6858000" type="screen4x3"/>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5050"/>
    <a:srgbClr val="99FF99"/>
    <a:srgbClr val="CCFF66"/>
    <a:srgbClr val="FFFF66"/>
    <a:srgbClr val="CCECFF"/>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8" autoAdjust="0"/>
    <p:restoredTop sz="90506" autoAdjust="0"/>
  </p:normalViewPr>
  <p:slideViewPr>
    <p:cSldViewPr>
      <p:cViewPr varScale="1">
        <p:scale>
          <a:sx n="74" d="100"/>
          <a:sy n="74" d="100"/>
        </p:scale>
        <p:origin x="1368" y="53"/>
      </p:cViewPr>
      <p:guideLst>
        <p:guide orient="horz" pos="2160"/>
        <p:guide pos="2880"/>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84203" cy="502336"/>
          </a:xfrm>
          <a:prstGeom prst="rect">
            <a:avLst/>
          </a:prstGeom>
        </p:spPr>
        <p:txBody>
          <a:bodyPr vert="horz" lIns="89199" tIns="44600" rIns="89199" bIns="44600" rtlCol="0"/>
          <a:lstStyle>
            <a:lvl1pPr algn="l">
              <a:defRPr sz="1100"/>
            </a:lvl1pPr>
          </a:lstStyle>
          <a:p>
            <a:endParaRPr kumimoji="1" lang="ja-JP" altLang="en-US"/>
          </a:p>
        </p:txBody>
      </p:sp>
      <p:sp>
        <p:nvSpPr>
          <p:cNvPr id="3" name="日付プレースホルダー 2"/>
          <p:cNvSpPr>
            <a:spLocks noGrp="1"/>
          </p:cNvSpPr>
          <p:nvPr>
            <p:ph type="dt" idx="1"/>
          </p:nvPr>
        </p:nvSpPr>
        <p:spPr>
          <a:xfrm>
            <a:off x="3902420" y="3"/>
            <a:ext cx="2984202" cy="502336"/>
          </a:xfrm>
          <a:prstGeom prst="rect">
            <a:avLst/>
          </a:prstGeom>
        </p:spPr>
        <p:txBody>
          <a:bodyPr vert="horz" lIns="89199" tIns="44600" rIns="89199" bIns="44600" rtlCol="0"/>
          <a:lstStyle>
            <a:lvl1pPr algn="r">
              <a:defRPr sz="1100"/>
            </a:lvl1pPr>
          </a:lstStyle>
          <a:p>
            <a:fld id="{6870E52C-AD5B-49C7-ACC7-BCF8DA70205A}" type="datetimeFigureOut">
              <a:rPr kumimoji="1" lang="ja-JP" altLang="en-US" smtClean="0"/>
              <a:t>2025/4/29</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89199" tIns="44600" rIns="89199" bIns="44600" rtlCol="0" anchor="ctr"/>
          <a:lstStyle/>
          <a:p>
            <a:endParaRPr lang="ja-JP" altLang="en-US"/>
          </a:p>
        </p:txBody>
      </p:sp>
      <p:sp>
        <p:nvSpPr>
          <p:cNvPr id="5" name="ノート プレースホルダー 4"/>
          <p:cNvSpPr>
            <a:spLocks noGrp="1"/>
          </p:cNvSpPr>
          <p:nvPr>
            <p:ph type="body" sz="quarter" idx="3"/>
          </p:nvPr>
        </p:nvSpPr>
        <p:spPr>
          <a:xfrm>
            <a:off x="688665" y="4822749"/>
            <a:ext cx="5510838" cy="3945599"/>
          </a:xfrm>
          <a:prstGeom prst="rect">
            <a:avLst/>
          </a:prstGeom>
        </p:spPr>
        <p:txBody>
          <a:bodyPr vert="horz" lIns="89199" tIns="44600" rIns="89199" bIns="4460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517966"/>
            <a:ext cx="2984203" cy="502336"/>
          </a:xfrm>
          <a:prstGeom prst="rect">
            <a:avLst/>
          </a:prstGeom>
        </p:spPr>
        <p:txBody>
          <a:bodyPr vert="horz" lIns="89199" tIns="44600" rIns="89199" bIns="44600"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902420" y="9517966"/>
            <a:ext cx="2984202" cy="502336"/>
          </a:xfrm>
          <a:prstGeom prst="rect">
            <a:avLst/>
          </a:prstGeom>
        </p:spPr>
        <p:txBody>
          <a:bodyPr vert="horz" lIns="89199" tIns="44600" rIns="89199" bIns="44600" rtlCol="0" anchor="b"/>
          <a:lstStyle>
            <a:lvl1pPr algn="r">
              <a:defRPr sz="1100"/>
            </a:lvl1pPr>
          </a:lstStyle>
          <a:p>
            <a:fld id="{EDE7D9B0-B403-49A0-B982-0B0096AD8C07}" type="slidenum">
              <a:rPr kumimoji="1" lang="ja-JP" altLang="en-US" smtClean="0"/>
              <a:t>‹#›</a:t>
            </a:fld>
            <a:endParaRPr kumimoji="1" lang="ja-JP" altLang="en-US"/>
          </a:p>
        </p:txBody>
      </p:sp>
    </p:spTree>
    <p:extLst>
      <p:ext uri="{BB962C8B-B14F-4D97-AF65-F5344CB8AC3E}">
        <p14:creationId xmlns:p14="http://schemas.microsoft.com/office/powerpoint/2010/main" val="22324817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21C5-228F-CD3C-BDA6-CBE6FFCE82C1}"/>
            </a:ext>
          </a:extLst>
        </p:cNvPr>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59462110-CE21-DB90-5454-263C0DF444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913DA29E-4A2C-2B8D-679E-F5CBE1923B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①「給食のごはんを食べないで残していませんか。お米のことを知ってもらうために、</a:t>
            </a:r>
            <a:endParaRPr lang="en-US" altLang="ja-JP" dirty="0"/>
          </a:p>
          <a:p>
            <a:pPr eaLnBrk="1" hangingPunct="1"/>
            <a:r>
              <a:rPr lang="ja-JP" altLang="en-US" dirty="0"/>
              <a:t>お米を作ってくれた人に感謝して食べようの紙芝居をします。」</a:t>
            </a:r>
          </a:p>
        </p:txBody>
      </p:sp>
      <p:sp>
        <p:nvSpPr>
          <p:cNvPr id="5124" name="スライド番号プレースホルダー 3">
            <a:extLst>
              <a:ext uri="{FF2B5EF4-FFF2-40B4-BE49-F238E27FC236}">
                <a16:creationId xmlns:a16="http://schemas.microsoft.com/office/drawing/2014/main" id="{AC2B7EE3-BC33-3120-CD12-6B629EDCEC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849" indent="-285711">
              <a:defRPr kumimoji="1">
                <a:solidFill>
                  <a:schemeClr val="tx1"/>
                </a:solidFill>
                <a:latin typeface="Arial" panose="020B0604020202020204" pitchFamily="34" charset="0"/>
                <a:ea typeface="ＭＳ Ｐゴシック" panose="020B0600070205080204" pitchFamily="50" charset="-128"/>
              </a:defRPr>
            </a:lvl2pPr>
            <a:lvl3pPr marL="1142845" indent="-228569">
              <a:defRPr kumimoji="1">
                <a:solidFill>
                  <a:schemeClr val="tx1"/>
                </a:solidFill>
                <a:latin typeface="Arial" panose="020B0604020202020204" pitchFamily="34" charset="0"/>
                <a:ea typeface="ＭＳ Ｐゴシック" panose="020B0600070205080204" pitchFamily="50" charset="-128"/>
              </a:defRPr>
            </a:lvl3pPr>
            <a:lvl4pPr marL="1599984" indent="-228569">
              <a:defRPr kumimoji="1">
                <a:solidFill>
                  <a:schemeClr val="tx1"/>
                </a:solidFill>
                <a:latin typeface="Arial" panose="020B0604020202020204" pitchFamily="34" charset="0"/>
                <a:ea typeface="ＭＳ Ｐゴシック" panose="020B0600070205080204" pitchFamily="50" charset="-128"/>
              </a:defRPr>
            </a:lvl4pPr>
            <a:lvl5pPr marL="2057122" indent="-228569">
              <a:defRPr kumimoji="1">
                <a:solidFill>
                  <a:schemeClr val="tx1"/>
                </a:solidFill>
                <a:latin typeface="Arial" panose="020B0604020202020204" pitchFamily="34" charset="0"/>
                <a:ea typeface="ＭＳ Ｐゴシック" panose="020B0600070205080204" pitchFamily="50" charset="-128"/>
              </a:defRPr>
            </a:lvl5pPr>
            <a:lvl6pPr marL="2514261" indent="-228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399" indent="-228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537" indent="-228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676" indent="-228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511C4A-0BBD-4FF1-8D56-87F6F17E1794}" type="slidenum">
              <a:rPr kumimoji="1" lang="ja-JP" altLang="en-US" sz="1100" b="0" i="0" u="none" strike="noStrike" kern="1200" cap="none" spc="0" normalizeH="0" baseline="0" noProof="0" smtClean="0">
                <a:ln>
                  <a:noFill/>
                </a:ln>
                <a:solidFill>
                  <a:prstClr val="black"/>
                </a:solidFill>
                <a:effectLst/>
                <a:uLnTx/>
                <a:uFillTx/>
                <a:latin typeface="Tahoma" panose="020B060403050404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1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6925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⑩「米は漢字で</a:t>
            </a:r>
            <a:r>
              <a:rPr kumimoji="1" lang="en-US" altLang="ja-JP" dirty="0"/>
              <a:t>『</a:t>
            </a:r>
            <a:r>
              <a:rPr kumimoji="1" lang="ja-JP" altLang="en-US" dirty="0"/>
              <a:t>米</a:t>
            </a:r>
            <a:r>
              <a:rPr kumimoji="1" lang="en-US" altLang="ja-JP" dirty="0"/>
              <a:t>』</a:t>
            </a:r>
            <a:r>
              <a:rPr kumimoji="1" lang="ja-JP" altLang="en-US" dirty="0"/>
              <a:t>と書きます。この字を分解すると</a:t>
            </a:r>
            <a:r>
              <a:rPr kumimoji="1" lang="en-US" altLang="ja-JP" dirty="0"/>
              <a:t>『</a:t>
            </a:r>
            <a:r>
              <a:rPr kumimoji="1" lang="ja-JP" altLang="en-US" dirty="0"/>
              <a:t>八十八</a:t>
            </a:r>
            <a:r>
              <a:rPr kumimoji="1" lang="en-US" altLang="ja-JP" dirty="0"/>
              <a:t>』</a:t>
            </a:r>
            <a:r>
              <a:rPr kumimoji="1" lang="ja-JP" altLang="en-US" dirty="0"/>
              <a:t>とも</a:t>
            </a:r>
          </a:p>
          <a:p>
            <a:r>
              <a:rPr kumimoji="1" lang="ja-JP" altLang="en-US" dirty="0"/>
              <a:t>読めます。本来の漢字の成り立ちからは違いますが、これはお米になるまで</a:t>
            </a:r>
          </a:p>
          <a:p>
            <a:r>
              <a:rPr kumimoji="1" lang="ja-JP" altLang="en-US" dirty="0"/>
              <a:t>には田植え、草取り、稲刈り、脱穀、もみすりなど、八十八回もの多くの</a:t>
            </a:r>
          </a:p>
          <a:p>
            <a:r>
              <a:rPr kumimoji="1" lang="ja-JP" altLang="en-US" dirty="0"/>
              <a:t>手間がかかっていることを表しているのだといわれてきました。</a:t>
            </a:r>
            <a:endParaRPr kumimoji="1" lang="en-US" altLang="ja-JP" dirty="0"/>
          </a:p>
          <a:p>
            <a:r>
              <a:rPr kumimoji="1" lang="ja-JP" altLang="en-US" dirty="0"/>
              <a:t>また昔 の人は</a:t>
            </a:r>
            <a:r>
              <a:rPr kumimoji="1" lang="en-US" altLang="ja-JP" dirty="0"/>
              <a:t>1</a:t>
            </a:r>
            <a:r>
              <a:rPr kumimoji="1" lang="ja-JP" altLang="en-US" dirty="0"/>
              <a:t>粒のお米の中には八十八の神様がいるともいって、</a:t>
            </a:r>
            <a:r>
              <a:rPr kumimoji="1" lang="en-US" altLang="ja-JP" dirty="0"/>
              <a:t>1</a:t>
            </a:r>
            <a:r>
              <a:rPr kumimoji="1" lang="ja-JP" altLang="en-US" dirty="0"/>
              <a:t>粒のお米も</a:t>
            </a:r>
          </a:p>
          <a:p>
            <a:r>
              <a:rPr kumimoji="1" lang="ja-JP" altLang="en-US" dirty="0"/>
              <a:t>むだにせず、大切に食べていました。」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10</a:t>
            </a:fld>
            <a:endParaRPr kumimoji="1" lang="ja-JP" altLang="en-US"/>
          </a:p>
        </p:txBody>
      </p:sp>
    </p:spTree>
    <p:extLst>
      <p:ext uri="{BB962C8B-B14F-4D97-AF65-F5344CB8AC3E}">
        <p14:creationId xmlns:p14="http://schemas.microsoft.com/office/powerpoint/2010/main" val="365104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1225">
              <a:defRPr/>
            </a:pPr>
            <a:r>
              <a:rPr kumimoji="1" lang="ja-JP" altLang="en-US" dirty="0"/>
              <a:t>⑪「お米を作ってくれている人に感謝して、ごはんは残さずに食べるようにしましょう。」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11</a:t>
            </a:fld>
            <a:endParaRPr kumimoji="1" lang="ja-JP" altLang="en-US"/>
          </a:p>
        </p:txBody>
      </p:sp>
    </p:spTree>
    <p:extLst>
      <p:ext uri="{BB962C8B-B14F-4D97-AF65-F5344CB8AC3E}">
        <p14:creationId xmlns:p14="http://schemas.microsoft.com/office/powerpoint/2010/main" val="28697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②「カップに入った米は、何粒入っているでしょうか。</a:t>
            </a:r>
          </a:p>
          <a:p>
            <a:r>
              <a:rPr kumimoji="1" lang="ja-JP" altLang="en-US" dirty="0"/>
              <a:t>　➀</a:t>
            </a:r>
            <a:r>
              <a:rPr kumimoji="1" lang="en-US" altLang="ja-JP" dirty="0"/>
              <a:t>30</a:t>
            </a:r>
            <a:r>
              <a:rPr kumimoji="1" lang="ja-JP" altLang="en-US" dirty="0"/>
              <a:t>つぶ　②</a:t>
            </a:r>
            <a:r>
              <a:rPr kumimoji="1" lang="en-US" altLang="ja-JP" dirty="0"/>
              <a:t>50</a:t>
            </a:r>
            <a:r>
              <a:rPr kumimoji="1" lang="ja-JP" altLang="en-US" dirty="0"/>
              <a:t>つぶ　③</a:t>
            </a:r>
            <a:r>
              <a:rPr kumimoji="1" lang="en-US" altLang="ja-JP" dirty="0"/>
              <a:t>100</a:t>
            </a:r>
            <a:r>
              <a:rPr kumimoji="1" lang="ja-JP" altLang="en-US" dirty="0"/>
              <a:t>つぶ　のどれでしようか。</a:t>
            </a:r>
            <a:endParaRPr kumimoji="1" lang="en-US" altLang="ja-JP" dirty="0"/>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思った量に手を挙げてください。</a:t>
            </a: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➀</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30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②</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50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endParaRPr lang="ja-JP" altLang="en-US" sz="18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正解は③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粒です</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a:t>
            </a:r>
            <a:endParaRPr lang="en-US" altLang="ja-JP" sz="18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米は</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粒。</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0.02g</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しかありません。</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粒集まってもこれくらいの量なんです。」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2</a:t>
            </a:fld>
            <a:endParaRPr kumimoji="1" lang="ja-JP" altLang="en-US"/>
          </a:p>
        </p:txBody>
      </p:sp>
    </p:spTree>
    <p:extLst>
      <p:ext uri="{BB962C8B-B14F-4D97-AF65-F5344CB8AC3E}">
        <p14:creationId xmlns:p14="http://schemas.microsoft.com/office/powerpoint/2010/main" val="358979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1225">
              <a:defRPr/>
            </a:pPr>
            <a:r>
              <a:rPr kumimoji="1" lang="ja-JP" altLang="en-US" dirty="0"/>
              <a:t>③「日本の人口</a:t>
            </a:r>
            <a:r>
              <a:rPr kumimoji="1" lang="en-US" altLang="ja-JP" dirty="0"/>
              <a:t>1</a:t>
            </a:r>
            <a:r>
              <a:rPr kumimoji="1" lang="ja-JP" altLang="en-US" dirty="0"/>
              <a:t>億</a:t>
            </a:r>
            <a:r>
              <a:rPr kumimoji="1" lang="en-US" altLang="ja-JP" dirty="0"/>
              <a:t>2445</a:t>
            </a:r>
            <a:r>
              <a:rPr kumimoji="1" lang="ja-JP" altLang="en-US" dirty="0"/>
              <a:t>万人</a:t>
            </a:r>
            <a:r>
              <a:rPr kumimoji="1" lang="en-US" altLang="zh-TW" dirty="0"/>
              <a:t>(</a:t>
            </a:r>
            <a:r>
              <a:rPr kumimoji="1" lang="en-US" altLang="ja-JP" dirty="0"/>
              <a:t>※</a:t>
            </a:r>
            <a:r>
              <a:rPr kumimoji="1" lang="en-US" altLang="zh-TW" dirty="0"/>
              <a:t>2023</a:t>
            </a:r>
            <a:r>
              <a:rPr kumimoji="1" lang="zh-TW" altLang="en-US" dirty="0"/>
              <a:t>年（令和</a:t>
            </a:r>
            <a:r>
              <a:rPr kumimoji="1" lang="en-US" altLang="zh-TW" dirty="0"/>
              <a:t>5</a:t>
            </a:r>
            <a:r>
              <a:rPr kumimoji="1" lang="zh-TW" altLang="en-US" dirty="0"/>
              <a:t>年）</a:t>
            </a:r>
            <a:r>
              <a:rPr kumimoji="1" lang="en-US" altLang="zh-TW" dirty="0"/>
              <a:t>9</a:t>
            </a:r>
            <a:r>
              <a:rPr kumimoji="1" lang="zh-TW" altLang="en-US" dirty="0"/>
              <a:t>月</a:t>
            </a:r>
            <a:r>
              <a:rPr kumimoji="1" lang="en-US" altLang="zh-TW" dirty="0"/>
              <a:t>1</a:t>
            </a:r>
            <a:r>
              <a:rPr kumimoji="1" lang="zh-TW" altLang="en-US" dirty="0"/>
              <a:t>日現在</a:t>
            </a:r>
            <a:r>
              <a:rPr kumimoji="1" lang="en-US" altLang="zh-TW" dirty="0"/>
              <a:t>)</a:t>
            </a:r>
          </a:p>
          <a:p>
            <a:pPr defTabSz="931225">
              <a:defRPr/>
            </a:pPr>
            <a:r>
              <a:rPr kumimoji="1" lang="ja-JP" altLang="en-US" dirty="0"/>
              <a:t>の人が</a:t>
            </a:r>
            <a:r>
              <a:rPr kumimoji="1" lang="zh-TW" altLang="en-US" dirty="0"/>
              <a:t> </a:t>
            </a:r>
            <a:r>
              <a:rPr kumimoji="1" lang="ja-JP" altLang="en-US" dirty="0"/>
              <a:t>お米を</a:t>
            </a:r>
            <a:r>
              <a:rPr kumimoji="1" lang="en-US" altLang="ja-JP" dirty="0"/>
              <a:t>1</a:t>
            </a:r>
            <a:r>
              <a:rPr kumimoji="1" lang="ja-JP" altLang="en-US" dirty="0"/>
              <a:t>粒ずつ残したとしたら、学校給食米の袋、</a:t>
            </a:r>
            <a:r>
              <a:rPr kumimoji="1" lang="en-US" altLang="ja-JP" dirty="0"/>
              <a:t>7kg</a:t>
            </a:r>
            <a:r>
              <a:rPr kumimoji="1" lang="ja-JP" altLang="en-US" dirty="0"/>
              <a:t>入りで</a:t>
            </a:r>
          </a:p>
          <a:p>
            <a:pPr defTabSz="931225">
              <a:defRPr/>
            </a:pPr>
            <a:r>
              <a:rPr kumimoji="1" lang="ja-JP" altLang="en-US" dirty="0"/>
              <a:t>この教室のどれくらいまで敷き詰められるでしょうか。」</a:t>
            </a:r>
          </a:p>
          <a:p>
            <a:pPr defTabSz="931225">
              <a:defRPr/>
            </a:pPr>
            <a:r>
              <a:rPr kumimoji="1" lang="ja-JP" altLang="en-US" dirty="0"/>
              <a:t>思った量に手を挙げてください。</a:t>
            </a:r>
          </a:p>
          <a:p>
            <a:pPr defTabSz="931225">
              <a:defRPr/>
            </a:pPr>
            <a:r>
              <a:rPr kumimoji="1" lang="ja-JP" altLang="en-US" dirty="0"/>
              <a:t>①半分まで　②半分以上。」</a:t>
            </a:r>
          </a:p>
          <a:p>
            <a:pPr defTabSz="931225">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3</a:t>
            </a:fld>
            <a:endParaRPr kumimoji="1" lang="ja-JP" altLang="en-US"/>
          </a:p>
        </p:txBody>
      </p:sp>
    </p:spTree>
    <p:extLst>
      <p:ext uri="{BB962C8B-B14F-4D97-AF65-F5344CB8AC3E}">
        <p14:creationId xmlns:p14="http://schemas.microsoft.com/office/powerpoint/2010/main" val="248856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1225">
              <a:defRPr/>
            </a:pPr>
            <a:r>
              <a:rPr kumimoji="1" lang="ja-JP" altLang="en-US" dirty="0"/>
              <a:t>④「正解は②の半分以上です。</a:t>
            </a:r>
            <a:endParaRPr kumimoji="1" lang="en-US" altLang="ja-JP" dirty="0"/>
          </a:p>
          <a:p>
            <a:pPr defTabSz="931225">
              <a:defRPr/>
            </a:pPr>
            <a:r>
              <a:rPr kumimoji="1" lang="ja-JP" altLang="en-US" dirty="0"/>
              <a:t>日本の人口</a:t>
            </a:r>
            <a:r>
              <a:rPr kumimoji="1" lang="en-US" altLang="ja-JP" dirty="0"/>
              <a:t>1</a:t>
            </a:r>
            <a:r>
              <a:rPr kumimoji="1" lang="ja-JP" altLang="en-US" dirty="0"/>
              <a:t>億</a:t>
            </a:r>
            <a:r>
              <a:rPr kumimoji="1" lang="en-US" altLang="ja-JP" dirty="0"/>
              <a:t>2445</a:t>
            </a:r>
            <a:r>
              <a:rPr kumimoji="1" lang="ja-JP" altLang="en-US" dirty="0"/>
              <a:t>万人の人が お米を</a:t>
            </a:r>
            <a:r>
              <a:rPr kumimoji="1" lang="en-US" altLang="ja-JP" dirty="0"/>
              <a:t>1</a:t>
            </a:r>
            <a:r>
              <a:rPr kumimoji="1" lang="ja-JP" altLang="en-US" dirty="0"/>
              <a:t>粒ずつ</a:t>
            </a:r>
            <a:endParaRPr kumimoji="1" lang="en-US" altLang="ja-JP" dirty="0"/>
          </a:p>
          <a:p>
            <a:pPr defTabSz="931225">
              <a:defRPr/>
            </a:pPr>
            <a:r>
              <a:rPr kumimoji="1" lang="ja-JP" altLang="en-US" dirty="0"/>
              <a:t>残しただけで学校給食の精米</a:t>
            </a:r>
            <a:r>
              <a:rPr kumimoji="1" lang="en-US" altLang="ja-JP" dirty="0"/>
              <a:t>(7kg</a:t>
            </a:r>
            <a:r>
              <a:rPr kumimoji="1" lang="ja-JP" altLang="en-US" dirty="0"/>
              <a:t>入り</a:t>
            </a:r>
            <a:r>
              <a:rPr kumimoji="1" lang="en-US" altLang="ja-JP" dirty="0"/>
              <a:t>)</a:t>
            </a:r>
            <a:r>
              <a:rPr kumimoji="1" lang="ja-JP" altLang="en-US" dirty="0"/>
              <a:t>で</a:t>
            </a:r>
            <a:r>
              <a:rPr kumimoji="1" lang="en-US" altLang="ja-JP" dirty="0"/>
              <a:t>356</a:t>
            </a:r>
            <a:r>
              <a:rPr kumimoji="1" lang="ja-JP" altLang="en-US" dirty="0"/>
              <a:t>袋になります。</a:t>
            </a:r>
          </a:p>
          <a:p>
            <a:pPr defTabSz="931225">
              <a:defRPr/>
            </a:pPr>
            <a:r>
              <a:rPr kumimoji="1" lang="ja-JP" altLang="en-US" dirty="0"/>
              <a:t>教室に</a:t>
            </a:r>
            <a:r>
              <a:rPr kumimoji="1" lang="en-US" altLang="ja-JP" dirty="0"/>
              <a:t>356</a:t>
            </a:r>
            <a:r>
              <a:rPr kumimoji="1" lang="ja-JP" altLang="en-US" dirty="0"/>
              <a:t>袋をしきつめると教室の</a:t>
            </a:r>
            <a:r>
              <a:rPr kumimoji="1" lang="en-US" altLang="ja-JP" dirty="0"/>
              <a:t>2/3</a:t>
            </a:r>
            <a:r>
              <a:rPr kumimoji="1" lang="ja-JP" altLang="en-US" dirty="0"/>
              <a:t>が埋まります。」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4</a:t>
            </a:fld>
            <a:endParaRPr kumimoji="1" lang="ja-JP" altLang="en-US"/>
          </a:p>
        </p:txBody>
      </p:sp>
    </p:spTree>
    <p:extLst>
      <p:ext uri="{BB962C8B-B14F-4D97-AF65-F5344CB8AC3E}">
        <p14:creationId xmlns:p14="http://schemas.microsoft.com/office/powerpoint/2010/main" val="217748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7">
              <a:defRPr/>
            </a:pPr>
            <a:r>
              <a:rPr lang="ja-JP" altLang="en-US" dirty="0"/>
              <a:t>⑤「皆さんが食べているごはんの米ができるまでについて考えてみます。</a:t>
            </a:r>
          </a:p>
          <a:p>
            <a:pPr defTabSz="914277">
              <a:defRPr/>
            </a:pPr>
            <a:r>
              <a:rPr lang="ja-JP" altLang="en-US" dirty="0"/>
              <a:t>米ができるまでには、種まきから収穫まで半年近くかかります。</a:t>
            </a:r>
          </a:p>
          <a:p>
            <a:r>
              <a:rPr kumimoji="1" lang="ja-JP" altLang="en-US" dirty="0"/>
              <a:t>①</a:t>
            </a:r>
            <a:r>
              <a:rPr kumimoji="1" lang="en-US" altLang="ja-JP" dirty="0"/>
              <a:t>4</a:t>
            </a:r>
            <a:r>
              <a:rPr kumimoji="1" lang="ja-JP" altLang="en-US" dirty="0"/>
              <a:t>月上旬に種まきをします。</a:t>
            </a:r>
            <a:endParaRPr kumimoji="1" lang="en-US" altLang="ja-JP" dirty="0"/>
          </a:p>
          <a:p>
            <a:r>
              <a:rPr kumimoji="1" lang="en-US" altLang="ja-JP" dirty="0"/>
              <a:t>②4</a:t>
            </a:r>
            <a:r>
              <a:rPr kumimoji="1" lang="ja-JP" altLang="en-US" dirty="0"/>
              <a:t>月中旬まで種から苗に育てます。」</a:t>
            </a:r>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5</a:t>
            </a:fld>
            <a:endParaRPr kumimoji="1" lang="ja-JP" altLang="en-US"/>
          </a:p>
        </p:txBody>
      </p:sp>
    </p:spTree>
    <p:extLst>
      <p:ext uri="{BB962C8B-B14F-4D97-AF65-F5344CB8AC3E}">
        <p14:creationId xmlns:p14="http://schemas.microsoft.com/office/powerpoint/2010/main" val="4663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7">
              <a:defRPr/>
            </a:pPr>
            <a:r>
              <a:rPr lang="ja-JP" altLang="en-US" dirty="0"/>
              <a:t>⑥「③</a:t>
            </a:r>
            <a:r>
              <a:rPr lang="en-US" altLang="ja-JP" dirty="0"/>
              <a:t>4</a:t>
            </a:r>
            <a:r>
              <a:rPr lang="ja-JP" altLang="en-US" dirty="0"/>
              <a:t>月に田んぼにするための土づくりをします。 </a:t>
            </a:r>
            <a:endParaRPr lang="en-US" altLang="ja-JP" dirty="0"/>
          </a:p>
          <a:p>
            <a:pPr defTabSz="914277">
              <a:defRPr/>
            </a:pPr>
            <a:r>
              <a:rPr lang="en-US" altLang="ja-JP" dirty="0"/>
              <a:t>④5</a:t>
            </a:r>
            <a:r>
              <a:rPr lang="ja-JP" altLang="en-US" dirty="0"/>
              <a:t>月上旬に田んぼに水を入れ、土を砕いて平らにならしていく作業のしろかきをします。</a:t>
            </a:r>
            <a:r>
              <a:rPr lang="en-US" altLang="ja-JP" dirty="0"/>
              <a:t> </a:t>
            </a:r>
          </a:p>
          <a:p>
            <a:pPr defTabSz="914277">
              <a:defRPr/>
            </a:pPr>
            <a:r>
              <a:rPr lang="en-US" altLang="ja-JP" dirty="0"/>
              <a:t>⑤5</a:t>
            </a:r>
            <a:r>
              <a:rPr lang="ja-JP" altLang="en-US" dirty="0"/>
              <a:t>月上旬に苗を田んぼに植える田植えをします。</a:t>
            </a:r>
            <a:r>
              <a:rPr lang="en-US" altLang="ja-JP" dirty="0"/>
              <a:t> </a:t>
            </a:r>
          </a:p>
          <a:p>
            <a:pPr defTabSz="914277">
              <a:defRPr/>
            </a:pPr>
            <a:r>
              <a:rPr lang="en-US" altLang="ja-JP" dirty="0"/>
              <a:t>⑥5</a:t>
            </a:r>
            <a:r>
              <a:rPr lang="ja-JP" altLang="en-US" dirty="0"/>
              <a:t>月中旬からは田んぼに生えてくる草取りをします。</a:t>
            </a:r>
            <a:r>
              <a:rPr lang="en-US" altLang="ja-JP" dirty="0"/>
              <a:t> </a:t>
            </a:r>
            <a:r>
              <a:rPr lang="ja-JP" altLang="en-US" dirty="0"/>
              <a:t>」</a:t>
            </a:r>
            <a:endParaRPr lang="en-US" altLang="ja-JP" dirty="0"/>
          </a:p>
          <a:p>
            <a:endParaRPr lang="en-US" altLang="ja-JP" sz="800" dirty="0"/>
          </a:p>
          <a:p>
            <a:r>
              <a:rPr lang="en-US" altLang="ja-JP" sz="800" dirty="0"/>
              <a:t>※JA</a:t>
            </a:r>
            <a:r>
              <a:rPr lang="ja-JP" altLang="en-US" sz="800" dirty="0"/>
              <a:t>全農みやぎ　知！見！米・お米カレンダー　からダウンロードした写真を掲示。</a:t>
            </a:r>
          </a:p>
          <a:p>
            <a:r>
              <a:rPr lang="en-US" altLang="ja-JP" sz="800" dirty="0"/>
              <a:t>http://www.mg.zennoh.or.jp/leam/rice/process/calendar.html</a:t>
            </a:r>
          </a:p>
          <a:p>
            <a:endParaRPr lang="en-US" altLang="ja-JP" sz="8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6</a:t>
            </a:fld>
            <a:endParaRPr kumimoji="1" lang="ja-JP" altLang="en-US"/>
          </a:p>
        </p:txBody>
      </p:sp>
    </p:spTree>
    <p:extLst>
      <p:ext uri="{BB962C8B-B14F-4D97-AF65-F5344CB8AC3E}">
        <p14:creationId xmlns:p14="http://schemas.microsoft.com/office/powerpoint/2010/main" val="264454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7">
              <a:defRPr/>
            </a:pPr>
            <a:r>
              <a:rPr lang="ja-JP" altLang="en-US" dirty="0"/>
              <a:t>⑦「⑦</a:t>
            </a:r>
            <a:r>
              <a:rPr lang="en-US" altLang="ja-JP" dirty="0"/>
              <a:t>5</a:t>
            </a:r>
            <a:r>
              <a:rPr lang="ja-JP" altLang="en-US" dirty="0"/>
              <a:t>月中旬に田んぼの回りの草かりをします。</a:t>
            </a:r>
            <a:endParaRPr lang="en-US" altLang="ja-JP" dirty="0"/>
          </a:p>
          <a:p>
            <a:pPr defTabSz="914277">
              <a:defRPr/>
            </a:pPr>
            <a:r>
              <a:rPr lang="en-US" altLang="ja-JP" dirty="0"/>
              <a:t>⑧6</a:t>
            </a:r>
            <a:r>
              <a:rPr lang="ja-JP" altLang="en-US" dirty="0"/>
              <a:t>月下旬に田んぼの水を抜いて、土にヒビが入るまで乾かす「中干し」をします。</a:t>
            </a:r>
            <a:endParaRPr lang="en-US" altLang="ja-JP" dirty="0"/>
          </a:p>
          <a:p>
            <a:pPr defTabSz="914277">
              <a:defRPr/>
            </a:pPr>
            <a:r>
              <a:rPr lang="ja-JP" altLang="en-US" dirty="0"/>
              <a:t>　中干しは稲の成長を調節するために必要な作業です。</a:t>
            </a:r>
          </a:p>
          <a:p>
            <a:pPr defTabSz="914277">
              <a:defRPr/>
            </a:pPr>
            <a:r>
              <a:rPr lang="en-US" altLang="ja-JP" dirty="0"/>
              <a:t>⑨8</a:t>
            </a:r>
            <a:r>
              <a:rPr lang="ja-JP" altLang="en-US" dirty="0"/>
              <a:t>月上旬ごろにいねの花が咲きます。</a:t>
            </a:r>
          </a:p>
          <a:p>
            <a:pPr defTabSz="914277">
              <a:defRPr/>
            </a:pPr>
            <a:r>
              <a:rPr lang="en-US" altLang="ja-JP" dirty="0"/>
              <a:t>⑩9</a:t>
            </a:r>
            <a:r>
              <a:rPr lang="ja-JP" altLang="en-US" dirty="0"/>
              <a:t>月下旬ごろまで実が米になる、いねが成長していきます。」</a:t>
            </a:r>
            <a:endParaRPr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DE7D9B0-B403-49A0-B982-0B0096AD8C07}" type="slidenum">
              <a:rPr kumimoji="1" lang="ja-JP" altLang="en-US" smtClean="0"/>
              <a:t>7</a:t>
            </a:fld>
            <a:endParaRPr kumimoji="1" lang="ja-JP" altLang="en-US"/>
          </a:p>
        </p:txBody>
      </p:sp>
    </p:spTree>
    <p:extLst>
      <p:ext uri="{BB962C8B-B14F-4D97-AF65-F5344CB8AC3E}">
        <p14:creationId xmlns:p14="http://schemas.microsoft.com/office/powerpoint/2010/main" val="51756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7">
              <a:defRPr/>
            </a:pPr>
            <a:r>
              <a:rPr lang="ja-JP" altLang="en-US" dirty="0"/>
              <a:t>⑧「⑪</a:t>
            </a:r>
            <a:r>
              <a:rPr lang="en-US" altLang="ja-JP" dirty="0"/>
              <a:t>9</a:t>
            </a:r>
            <a:r>
              <a:rPr lang="ja-JP" altLang="en-US" dirty="0"/>
              <a:t>月下旬にいねの実の米がみのります。</a:t>
            </a:r>
          </a:p>
          <a:p>
            <a:pPr defTabSz="914277">
              <a:defRPr/>
            </a:pPr>
            <a:r>
              <a:rPr lang="ja-JP" altLang="en-US" dirty="0"/>
              <a:t>⑫</a:t>
            </a:r>
            <a:r>
              <a:rPr lang="en-US" altLang="ja-JP" dirty="0"/>
              <a:t>9</a:t>
            </a:r>
            <a:r>
              <a:rPr lang="ja-JP" altLang="en-US" dirty="0"/>
              <a:t>月下旬ごろに稲をかり取ります。</a:t>
            </a:r>
            <a:endParaRPr lang="en-US" altLang="ja-JP" dirty="0"/>
          </a:p>
          <a:p>
            <a:pPr defTabSz="914277">
              <a:defRPr/>
            </a:pPr>
            <a:r>
              <a:rPr lang="ja-JP" altLang="en-US" dirty="0"/>
              <a:t>⑬刈り取った、稲の実を乾燥させた後、実の外側の殻</a:t>
            </a:r>
          </a:p>
          <a:p>
            <a:pPr defTabSz="914277">
              <a:defRPr/>
            </a:pPr>
            <a:r>
              <a:rPr lang="ja-JP" altLang="en-US" dirty="0"/>
              <a:t>をとり除いて白米の元の玄米を取り出します。</a:t>
            </a:r>
            <a:endParaRPr lang="en-US" altLang="ja-JP" dirty="0"/>
          </a:p>
          <a:p>
            <a:pPr defTabSz="914277">
              <a:defRPr/>
            </a:pPr>
            <a:r>
              <a:rPr lang="en-US" altLang="ja-JP" dirty="0"/>
              <a:t>⑭</a:t>
            </a:r>
            <a:r>
              <a:rPr lang="ja-JP" altLang="en-US" dirty="0"/>
              <a:t>玄米をふくろづめして出荷します。</a:t>
            </a:r>
            <a:r>
              <a:rPr lang="en-US" altLang="ja-JP" dirty="0"/>
              <a:t> </a:t>
            </a:r>
            <a:endParaRPr lang="ja-JP" altLang="en-US" dirty="0"/>
          </a:p>
          <a:p>
            <a:pPr defTabSz="914277">
              <a:defRPr/>
            </a:pPr>
            <a:r>
              <a:rPr lang="ja-JP" altLang="en-US" dirty="0"/>
              <a:t>このように、お米ができるまでのたくさんの仕事があります。</a:t>
            </a:r>
            <a:endParaRPr lang="en-US" altLang="ja-JP" dirty="0"/>
          </a:p>
          <a:p>
            <a:pPr defTabSz="914277">
              <a:defRPr/>
            </a:pPr>
            <a:r>
              <a:rPr lang="ja-JP" altLang="en-US" dirty="0"/>
              <a:t>農家の方はとても大変な思いをしてお米を作っているのです。」</a:t>
            </a:r>
            <a:endParaRPr lang="en-US" altLang="ja-JP" dirty="0"/>
          </a:p>
          <a:p>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8</a:t>
            </a:fld>
            <a:endParaRPr kumimoji="1" lang="ja-JP" altLang="en-US"/>
          </a:p>
        </p:txBody>
      </p:sp>
    </p:spTree>
    <p:extLst>
      <p:ext uri="{BB962C8B-B14F-4D97-AF65-F5344CB8AC3E}">
        <p14:creationId xmlns:p14="http://schemas.microsoft.com/office/powerpoint/2010/main" val="273749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⑨「さらに収穫したお米がご飯として食卓に上るまでには、</a:t>
            </a:r>
          </a:p>
          <a:p>
            <a:r>
              <a:rPr kumimoji="1" lang="ja-JP" altLang="en-US" dirty="0"/>
              <a:t>➀米の元の玄米の回りについたぬかを取り除く精米をする精米業者の人。</a:t>
            </a:r>
          </a:p>
          <a:p>
            <a:r>
              <a:rPr kumimoji="1" lang="ja-JP" altLang="en-US" dirty="0"/>
              <a:t>②お米を運送する人。</a:t>
            </a:r>
          </a:p>
          <a:p>
            <a:r>
              <a:rPr kumimoji="1" lang="ja-JP" altLang="en-US" dirty="0"/>
              <a:t>③お米の販売をする人。</a:t>
            </a:r>
          </a:p>
          <a:p>
            <a:r>
              <a:rPr kumimoji="1" lang="en-US" altLang="ja-JP" dirty="0"/>
              <a:t>④</a:t>
            </a:r>
            <a:r>
              <a:rPr kumimoji="1" lang="ja-JP" altLang="en-US" dirty="0"/>
              <a:t>ご飯に炊飯する人。</a:t>
            </a:r>
          </a:p>
          <a:p>
            <a:r>
              <a:rPr kumimoji="1" lang="ja-JP" altLang="en-US" dirty="0"/>
              <a:t>⑤また、おいしいお米になるように米の品種改良をする人</a:t>
            </a:r>
            <a:endParaRPr kumimoji="1" lang="en-US" altLang="ja-JP" dirty="0"/>
          </a:p>
          <a:p>
            <a:r>
              <a:rPr kumimoji="1" lang="ja-JP" altLang="en-US" dirty="0"/>
              <a:t>などじつに多くの人の手間がかかっているのです。」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9</a:t>
            </a:fld>
            <a:endParaRPr kumimoji="1" lang="ja-JP" altLang="en-US"/>
          </a:p>
        </p:txBody>
      </p:sp>
    </p:spTree>
    <p:extLst>
      <p:ext uri="{BB962C8B-B14F-4D97-AF65-F5344CB8AC3E}">
        <p14:creationId xmlns:p14="http://schemas.microsoft.com/office/powerpoint/2010/main" val="199174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0792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2214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00469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719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41269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866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42356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0673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1565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24408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2025/4/29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76991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42636-DBB9-401B-A70E-962F9DC35A5E}" type="datetimeFigureOut">
              <a:rPr kumimoji="1" lang="ja-JP" altLang="en-US" smtClean="0"/>
              <a:t>2025/4/29</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2503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5.wdp"/><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1ADA386B-A654-9329-1C8F-9D51ABC24499}"/>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06530708-7BEE-DAC0-8AEF-4EB21134A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4" y="0"/>
            <a:ext cx="9099492" cy="6858000"/>
          </a:xfrm>
          <a:prstGeom prst="rect">
            <a:avLst/>
          </a:prstGeom>
        </p:spPr>
      </p:pic>
      <p:sp>
        <p:nvSpPr>
          <p:cNvPr id="6" name="正方形/長方形 5">
            <a:extLst>
              <a:ext uri="{FF2B5EF4-FFF2-40B4-BE49-F238E27FC236}">
                <a16:creationId xmlns:a16="http://schemas.microsoft.com/office/drawing/2014/main" id="{9C242CF9-B373-D9A6-3DA2-9D2D437EF2B5}"/>
              </a:ext>
            </a:extLst>
          </p:cNvPr>
          <p:cNvSpPr/>
          <p:nvPr/>
        </p:nvSpPr>
        <p:spPr>
          <a:xfrm>
            <a:off x="0" y="-18749"/>
            <a:ext cx="9144000" cy="2308324"/>
          </a:xfrm>
          <a:prstGeom prst="rect">
            <a:avLst/>
          </a:prstGeom>
          <a:solidFill>
            <a:srgbClr val="CCFF99"/>
          </a:solidFill>
          <a:ln>
            <a:noFill/>
          </a:ln>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0" b="1" i="0" u="none" strike="noStrike" kern="100" cap="none" spc="0" normalizeH="0" baseline="0" noProof="0" dirty="0">
                <a:ln w="6600">
                  <a:solidFill>
                    <a:srgbClr val="C0504D"/>
                  </a:solidFill>
                  <a:prstDash val="solid"/>
                </a:ln>
                <a:solidFill>
                  <a:srgbClr val="0070C0"/>
                </a:solidFill>
                <a:effectLst>
                  <a:outerShdw dist="38100" dir="2700000" algn="tl" rotWithShape="0">
                    <a:srgbClr val="C0504D"/>
                  </a:outerShdw>
                </a:effectLst>
                <a:uLnTx/>
                <a:uFillTx/>
                <a:latin typeface="HG創英角ﾎﾟｯﾌﾟ体" panose="040B0A09000000000000" pitchFamily="49" charset="-128"/>
                <a:ea typeface="HG創英角ﾎﾟｯﾌﾟ体" panose="040B0A09000000000000" pitchFamily="49" charset="-128"/>
                <a:cs typeface="Times New Roman" panose="02020603050405020304" pitchFamily="18" charset="0"/>
              </a:rPr>
              <a:t>お米を作ってくれた人</a:t>
            </a:r>
            <a:endParaRPr kumimoji="1" lang="en-US" altLang="ja-JP" sz="7000" b="1" i="0" u="none" strike="noStrike" kern="100" cap="none" spc="0" normalizeH="0" baseline="0" noProof="0" dirty="0">
              <a:ln w="6600">
                <a:solidFill>
                  <a:srgbClr val="C0504D"/>
                </a:solidFill>
                <a:prstDash val="solid"/>
              </a:ln>
              <a:solidFill>
                <a:srgbClr val="0070C0"/>
              </a:solidFill>
              <a:effectLst>
                <a:outerShdw dist="38100" dir="2700000" algn="tl" rotWithShape="0">
                  <a:srgbClr val="C0504D"/>
                </a:outerShdw>
              </a:effectLst>
              <a:uLnTx/>
              <a:uFillTx/>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0" b="1" i="0" u="none" strike="noStrike" kern="100" cap="none" spc="0" normalizeH="0" baseline="0" noProof="0" dirty="0">
                <a:ln w="6600">
                  <a:solidFill>
                    <a:srgbClr val="C0504D"/>
                  </a:solidFill>
                  <a:prstDash val="solid"/>
                </a:ln>
                <a:solidFill>
                  <a:srgbClr val="0070C0"/>
                </a:solidFill>
                <a:effectLst>
                  <a:outerShdw dist="38100" dir="2700000" algn="tl" rotWithShape="0">
                    <a:srgbClr val="C0504D"/>
                  </a:outerShdw>
                </a:effectLst>
                <a:uLnTx/>
                <a:uFillTx/>
                <a:latin typeface="HG創英角ﾎﾟｯﾌﾟ体" panose="040B0A09000000000000" pitchFamily="49" charset="-128"/>
                <a:ea typeface="HG創英角ﾎﾟｯﾌﾟ体" panose="040B0A09000000000000" pitchFamily="49" charset="-128"/>
                <a:cs typeface="Times New Roman" panose="02020603050405020304" pitchFamily="18" charset="0"/>
              </a:rPr>
              <a:t>に感謝して食べよう</a:t>
            </a:r>
          </a:p>
        </p:txBody>
      </p:sp>
      <p:sp>
        <p:nvSpPr>
          <p:cNvPr id="4100" name="テキスト ボックス 4">
            <a:extLst>
              <a:ext uri="{FF2B5EF4-FFF2-40B4-BE49-F238E27FC236}">
                <a16:creationId xmlns:a16="http://schemas.microsoft.com/office/drawing/2014/main" id="{176C328C-E1B5-74D5-66DB-8654CB6A91A4}"/>
              </a:ext>
            </a:extLst>
          </p:cNvPr>
          <p:cNvSpPr txBox="1">
            <a:spLocks noChangeArrowheads="1"/>
          </p:cNvSpPr>
          <p:nvPr/>
        </p:nvSpPr>
        <p:spPr bwMode="auto">
          <a:xfrm>
            <a:off x="6986588" y="6348413"/>
            <a:ext cx="240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制作者　山北人志</a:t>
            </a:r>
          </a:p>
        </p:txBody>
      </p:sp>
      <p:pic>
        <p:nvPicPr>
          <p:cNvPr id="7" name="図 6">
            <a:extLst>
              <a:ext uri="{FF2B5EF4-FFF2-40B4-BE49-F238E27FC236}">
                <a16:creationId xmlns:a16="http://schemas.microsoft.com/office/drawing/2014/main" id="{A2C1139D-ECEF-0F32-18CF-5006CBF5C4B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611560" y="2383838"/>
            <a:ext cx="3458407" cy="4548708"/>
          </a:xfrm>
          <a:prstGeom prst="rect">
            <a:avLst/>
          </a:prstGeom>
          <a:noFill/>
          <a:ln>
            <a:noFill/>
          </a:ln>
        </p:spPr>
      </p:pic>
      <p:pic>
        <p:nvPicPr>
          <p:cNvPr id="8" name="図 7">
            <a:extLst>
              <a:ext uri="{FF2B5EF4-FFF2-40B4-BE49-F238E27FC236}">
                <a16:creationId xmlns:a16="http://schemas.microsoft.com/office/drawing/2014/main" id="{FE2B8A7C-30BF-509E-27FF-AE3EF8AA229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72" b="100000" l="0" r="100000"/>
                    </a14:imgEffect>
                  </a14:imgLayer>
                </a14:imgProps>
              </a:ext>
              <a:ext uri="{28A0092B-C50C-407E-A947-70E740481C1C}">
                <a14:useLocalDpi xmlns:a14="http://schemas.microsoft.com/office/drawing/2010/main" val="0"/>
              </a:ext>
            </a:extLst>
          </a:blip>
          <a:srcRect/>
          <a:stretch>
            <a:fillRect/>
          </a:stretch>
        </p:blipFill>
        <p:spPr bwMode="auto">
          <a:xfrm>
            <a:off x="4211960" y="2105773"/>
            <a:ext cx="3739694" cy="4918674"/>
          </a:xfrm>
          <a:prstGeom prst="rect">
            <a:avLst/>
          </a:prstGeom>
          <a:noFill/>
          <a:ln>
            <a:noFill/>
          </a:ln>
        </p:spPr>
      </p:pic>
    </p:spTree>
    <p:extLst>
      <p:ext uri="{BB962C8B-B14F-4D97-AF65-F5344CB8AC3E}">
        <p14:creationId xmlns:p14="http://schemas.microsoft.com/office/powerpoint/2010/main" val="309835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65A25AE-01EF-8012-72DC-5C2D4D63AD3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79" b="100000" l="0" r="100000"/>
                    </a14:imgEffect>
                  </a14:imgLayer>
                </a14:imgProps>
              </a:ext>
              <a:ext uri="{28A0092B-C50C-407E-A947-70E740481C1C}">
                <a14:useLocalDpi xmlns:a14="http://schemas.microsoft.com/office/drawing/2010/main" val="0"/>
              </a:ext>
            </a:extLst>
          </a:blip>
          <a:srcRect/>
          <a:stretch>
            <a:fillRect/>
          </a:stretch>
        </p:blipFill>
        <p:spPr bwMode="auto">
          <a:xfrm>
            <a:off x="634682" y="2132856"/>
            <a:ext cx="3597275" cy="3360420"/>
          </a:xfrm>
          <a:prstGeom prst="rect">
            <a:avLst/>
          </a:prstGeom>
          <a:noFill/>
          <a:ln>
            <a:noFill/>
          </a:ln>
        </p:spPr>
      </p:pic>
      <p:pic>
        <p:nvPicPr>
          <p:cNvPr id="3" name="図 2">
            <a:extLst>
              <a:ext uri="{FF2B5EF4-FFF2-40B4-BE49-F238E27FC236}">
                <a16:creationId xmlns:a16="http://schemas.microsoft.com/office/drawing/2014/main" id="{0044C23E-C929-5F0B-33B7-F7FC98738A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a:off x="482599" y="2104458"/>
            <a:ext cx="3901440" cy="3644265"/>
          </a:xfrm>
          <a:prstGeom prst="rect">
            <a:avLst/>
          </a:prstGeom>
          <a:noFill/>
          <a:ln>
            <a:noFill/>
          </a:ln>
        </p:spPr>
      </p:pic>
      <p:pic>
        <p:nvPicPr>
          <p:cNvPr id="4" name="図 3">
            <a:extLst>
              <a:ext uri="{FF2B5EF4-FFF2-40B4-BE49-F238E27FC236}">
                <a16:creationId xmlns:a16="http://schemas.microsoft.com/office/drawing/2014/main" id="{EE66B26E-C940-A18E-D919-21604234BA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a:off x="673496" y="2185828"/>
            <a:ext cx="3409315" cy="3185160"/>
          </a:xfrm>
          <a:prstGeom prst="rect">
            <a:avLst/>
          </a:prstGeom>
          <a:noFill/>
          <a:ln>
            <a:noFill/>
          </a:ln>
        </p:spPr>
      </p:pic>
      <p:pic>
        <p:nvPicPr>
          <p:cNvPr id="6" name="図 5">
            <a:extLst>
              <a:ext uri="{FF2B5EF4-FFF2-40B4-BE49-F238E27FC236}">
                <a16:creationId xmlns:a16="http://schemas.microsoft.com/office/drawing/2014/main" id="{E8025B1D-77A7-149B-062F-54412CE5CB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7091" y="1224116"/>
            <a:ext cx="2973472" cy="5373236"/>
          </a:xfrm>
          <a:prstGeom prst="rect">
            <a:avLst/>
          </a:prstGeom>
        </p:spPr>
      </p:pic>
      <p:pic>
        <p:nvPicPr>
          <p:cNvPr id="7" name="図 6">
            <a:extLst>
              <a:ext uri="{FF2B5EF4-FFF2-40B4-BE49-F238E27FC236}">
                <a16:creationId xmlns:a16="http://schemas.microsoft.com/office/drawing/2014/main" id="{E2B4880E-AE1A-D249-4351-5CFFD582BEC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rot="15894832">
            <a:off x="5071527" y="-1944169"/>
            <a:ext cx="3409315" cy="3185160"/>
          </a:xfrm>
          <a:prstGeom prst="rect">
            <a:avLst/>
          </a:prstGeom>
          <a:noFill/>
          <a:ln>
            <a:noFill/>
          </a:ln>
        </p:spPr>
      </p:pic>
      <p:pic>
        <p:nvPicPr>
          <p:cNvPr id="9" name="図 8">
            <a:extLst>
              <a:ext uri="{FF2B5EF4-FFF2-40B4-BE49-F238E27FC236}">
                <a16:creationId xmlns:a16="http://schemas.microsoft.com/office/drawing/2014/main" id="{F1BE3B62-B1E2-A1CF-FE5C-7F27118959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rot="5400000">
            <a:off x="4744901" y="-1663679"/>
            <a:ext cx="3493166" cy="3262903"/>
          </a:xfrm>
          <a:prstGeom prst="rect">
            <a:avLst/>
          </a:prstGeom>
          <a:noFill/>
          <a:ln>
            <a:noFill/>
          </a:ln>
        </p:spPr>
      </p:pic>
      <p:cxnSp>
        <p:nvCxnSpPr>
          <p:cNvPr id="14" name="直線矢印コネクタ 13">
            <a:extLst>
              <a:ext uri="{FF2B5EF4-FFF2-40B4-BE49-F238E27FC236}">
                <a16:creationId xmlns:a16="http://schemas.microsoft.com/office/drawing/2014/main" id="{56A4AA17-52B5-AD1E-4F64-8C235633E393}"/>
              </a:ext>
            </a:extLst>
          </p:cNvPr>
          <p:cNvCxnSpPr>
            <a:cxnSpLocks/>
          </p:cNvCxnSpPr>
          <p:nvPr/>
        </p:nvCxnSpPr>
        <p:spPr>
          <a:xfrm flipV="1">
            <a:off x="1513271" y="767159"/>
            <a:ext cx="4210857" cy="195510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AA10817-BD6E-FCA2-7330-8338BEC17887}"/>
              </a:ext>
            </a:extLst>
          </p:cNvPr>
          <p:cNvCxnSpPr>
            <a:cxnSpLocks/>
          </p:cNvCxnSpPr>
          <p:nvPr/>
        </p:nvCxnSpPr>
        <p:spPr>
          <a:xfrm>
            <a:off x="1490761" y="4841811"/>
            <a:ext cx="4305375" cy="111589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EEF012B-FD4D-6E28-89AA-3516957FF7F5}"/>
              </a:ext>
            </a:extLst>
          </p:cNvPr>
          <p:cNvCxnSpPr>
            <a:cxnSpLocks/>
          </p:cNvCxnSpPr>
          <p:nvPr/>
        </p:nvCxnSpPr>
        <p:spPr>
          <a:xfrm>
            <a:off x="3867662" y="3375945"/>
            <a:ext cx="1712450" cy="197071"/>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03251B8-0182-0CD9-4D1E-F0900657A175}"/>
              </a:ext>
            </a:extLst>
          </p:cNvPr>
          <p:cNvCxnSpPr>
            <a:cxnSpLocks/>
          </p:cNvCxnSpPr>
          <p:nvPr/>
        </p:nvCxnSpPr>
        <p:spPr>
          <a:xfrm flipV="1">
            <a:off x="3553350" y="767159"/>
            <a:ext cx="3749357" cy="1696218"/>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46208B8-5293-0180-26F0-EC3F6FC739FC}"/>
              </a:ext>
            </a:extLst>
          </p:cNvPr>
          <p:cNvCxnSpPr>
            <a:cxnSpLocks/>
          </p:cNvCxnSpPr>
          <p:nvPr/>
        </p:nvCxnSpPr>
        <p:spPr>
          <a:xfrm>
            <a:off x="3284701" y="4551981"/>
            <a:ext cx="3879587" cy="140572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39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A2E46AE-4BC6-A89A-9F85-7B9D867A150A}"/>
              </a:ext>
            </a:extLst>
          </p:cNvPr>
          <p:cNvSpPr txBox="1"/>
          <p:nvPr/>
        </p:nvSpPr>
        <p:spPr>
          <a:xfrm>
            <a:off x="1349641" y="5445224"/>
            <a:ext cx="6444716" cy="1323439"/>
          </a:xfrm>
          <a:prstGeom prst="rect">
            <a:avLst/>
          </a:prstGeom>
          <a:solidFill>
            <a:srgbClr val="CCFF66"/>
          </a:solidFill>
        </p:spPr>
        <p:txBody>
          <a:bodyPr wrap="square">
            <a:spAutoFit/>
          </a:bodyPr>
          <a:lstStyle/>
          <a:p>
            <a:r>
              <a:rPr lang="ja-JP" altLang="en-US" sz="4000" dirty="0"/>
              <a:t>お米を作ってくれている人に</a:t>
            </a:r>
            <a:endParaRPr lang="en-US" altLang="ja-JP" sz="4000" dirty="0"/>
          </a:p>
          <a:p>
            <a:r>
              <a:rPr lang="ja-JP" altLang="en-US" sz="4000" dirty="0"/>
              <a:t>感謝して食べましょう。</a:t>
            </a:r>
          </a:p>
        </p:txBody>
      </p:sp>
      <p:pic>
        <p:nvPicPr>
          <p:cNvPr id="6" name="図 5">
            <a:extLst>
              <a:ext uri="{FF2B5EF4-FFF2-40B4-BE49-F238E27FC236}">
                <a16:creationId xmlns:a16="http://schemas.microsoft.com/office/drawing/2014/main" id="{545459E0-3229-E31B-74CA-1A141DB91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 y="0"/>
            <a:ext cx="9167664" cy="5231266"/>
          </a:xfrm>
          <a:prstGeom prst="rect">
            <a:avLst/>
          </a:prstGeom>
        </p:spPr>
      </p:pic>
    </p:spTree>
    <p:extLst>
      <p:ext uri="{BB962C8B-B14F-4D97-AF65-F5344CB8AC3E}">
        <p14:creationId xmlns:p14="http://schemas.microsoft.com/office/powerpoint/2010/main" val="200652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60C9E3-1DCF-67A8-DD53-F44D9A1E64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15" y="163003"/>
            <a:ext cx="2592288" cy="2942041"/>
          </a:xfrm>
          <a:prstGeom prst="rect">
            <a:avLst/>
          </a:prstGeom>
          <a:noFill/>
          <a:ln>
            <a:noFill/>
          </a:ln>
        </p:spPr>
      </p:pic>
      <p:pic>
        <p:nvPicPr>
          <p:cNvPr id="3" name="図 2">
            <a:extLst>
              <a:ext uri="{FF2B5EF4-FFF2-40B4-BE49-F238E27FC236}">
                <a16:creationId xmlns:a16="http://schemas.microsoft.com/office/drawing/2014/main" id="{31F2D636-C848-D54F-131C-B1220F0799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2147"/>
            <a:ext cx="3270730" cy="2935640"/>
          </a:xfrm>
          <a:prstGeom prst="rect">
            <a:avLst/>
          </a:prstGeom>
          <a:noFill/>
          <a:ln>
            <a:noFill/>
          </a:ln>
        </p:spPr>
      </p:pic>
      <p:sp>
        <p:nvSpPr>
          <p:cNvPr id="5" name="テキスト ボックス 4">
            <a:extLst>
              <a:ext uri="{FF2B5EF4-FFF2-40B4-BE49-F238E27FC236}">
                <a16:creationId xmlns:a16="http://schemas.microsoft.com/office/drawing/2014/main" id="{7E08F025-4F7E-8B5E-6A64-3CFA1AA71500}"/>
              </a:ext>
            </a:extLst>
          </p:cNvPr>
          <p:cNvSpPr txBox="1"/>
          <p:nvPr/>
        </p:nvSpPr>
        <p:spPr>
          <a:xfrm>
            <a:off x="470384" y="3111441"/>
            <a:ext cx="7983760" cy="1938992"/>
          </a:xfrm>
          <a:prstGeom prst="rect">
            <a:avLst/>
          </a:prstGeom>
          <a:noFill/>
        </p:spPr>
        <p:txBody>
          <a:bodyPr wrap="square">
            <a:spAutoFit/>
          </a:bodyPr>
          <a:lstStyle/>
          <a:p>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カップに入った米</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入っている</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でしょうか？</a:t>
            </a:r>
            <a:endParaRPr lang="ja-JP" altLang="en-US" sz="60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000E8EA-D29F-BAA4-A324-40694342A7E9}"/>
              </a:ext>
            </a:extLst>
          </p:cNvPr>
          <p:cNvSpPr txBox="1"/>
          <p:nvPr/>
        </p:nvSpPr>
        <p:spPr>
          <a:xfrm>
            <a:off x="516271" y="4919008"/>
            <a:ext cx="6948264" cy="1938992"/>
          </a:xfrm>
          <a:prstGeom prst="rect">
            <a:avLst/>
          </a:prstGeom>
          <a:noFill/>
        </p:spPr>
        <p:txBody>
          <a:bodyPr wrap="square">
            <a:spAutoFit/>
          </a:bodyPr>
          <a:lstStyle/>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➀</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30</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つぶ　②</a:t>
            </a:r>
            <a:r>
              <a:rPr lang="en-US" altLang="ja-JP" sz="6000" dirty="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p>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100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endParaRPr lang="ja-JP" altLang="en-US" sz="6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4039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266239" y="281207"/>
            <a:ext cx="5830929" cy="2554545"/>
          </a:xfrm>
          <a:prstGeom prst="rect">
            <a:avLst/>
          </a:prstGeom>
          <a:solidFill>
            <a:srgbClr val="FFFF66"/>
          </a:solidFill>
        </p:spPr>
        <p:txBody>
          <a:bodyPr wrap="square" rtlCol="0">
            <a:spAutoFit/>
          </a:bodyPr>
          <a:lstStyle/>
          <a:p>
            <a:r>
              <a:rPr kumimoji="1" lang="ja-JP" altLang="en-US" sz="3200" dirty="0"/>
              <a:t>日本の人口</a:t>
            </a:r>
            <a:r>
              <a:rPr kumimoji="1" lang="en-US" altLang="ja-JP" sz="3200" dirty="0"/>
              <a:t>1</a:t>
            </a:r>
            <a:r>
              <a:rPr kumimoji="1" lang="ja-JP" altLang="en-US" sz="3200" dirty="0"/>
              <a:t>億</a:t>
            </a:r>
            <a:r>
              <a:rPr kumimoji="1" lang="en-US" altLang="ja-JP" sz="3200" dirty="0"/>
              <a:t>2445</a:t>
            </a:r>
            <a:r>
              <a:rPr kumimoji="1" lang="ja-JP" altLang="en-US" sz="3200" dirty="0"/>
              <a:t>万人</a:t>
            </a:r>
            <a:r>
              <a:rPr lang="ja-JP" altLang="en-US" sz="3200" dirty="0"/>
              <a:t>の人</a:t>
            </a:r>
            <a:r>
              <a:rPr kumimoji="1" lang="ja-JP" altLang="en-US" sz="3200" dirty="0"/>
              <a:t>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つぶずつ残したら</a:t>
            </a:r>
            <a:r>
              <a:rPr lang="ja-JP" altLang="en-US" sz="3200" dirty="0"/>
              <a:t>。それを</a:t>
            </a:r>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ふくろにつめると</a:t>
            </a:r>
            <a:r>
              <a:rPr lang="ja-JP" altLang="en-US" sz="3200" dirty="0"/>
              <a:t>教室のどれくらいまでしきつめられるでしょうか。</a:t>
            </a:r>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128466328"/>
              </p:ext>
            </p:extLst>
          </p:nvPr>
        </p:nvGraphicFramePr>
        <p:xfrm>
          <a:off x="5925459" y="3826625"/>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458621">
                  <a:extLst>
                    <a:ext uri="{9D8B030D-6E8A-4147-A177-3AD203B41FA5}">
                      <a16:colId xmlns:a16="http://schemas.microsoft.com/office/drawing/2014/main" val="2808346787"/>
                    </a:ext>
                  </a:extLst>
                </a:gridCol>
                <a:gridCol w="458621">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301322" y="3077157"/>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8C748AC-AB35-F764-689E-4F56F3D3480F}"/>
              </a:ext>
            </a:extLst>
          </p:cNvPr>
          <p:cNvSpPr txBox="1"/>
          <p:nvPr/>
        </p:nvSpPr>
        <p:spPr>
          <a:xfrm>
            <a:off x="187693" y="2971118"/>
            <a:ext cx="5830929" cy="584775"/>
          </a:xfrm>
          <a:prstGeom prst="rect">
            <a:avLst/>
          </a:prstGeom>
          <a:solidFill>
            <a:srgbClr val="FFFF66"/>
          </a:solidFill>
        </p:spPr>
        <p:txBody>
          <a:bodyPr wrap="square">
            <a:spAutoFit/>
          </a:bodyPr>
          <a:lstStyle/>
          <a:p>
            <a:r>
              <a:rPr lang="ja-JP" altLang="en-US" sz="3200" dirty="0"/>
              <a:t>　①半分まで　　　　②半分以上 </a:t>
            </a:r>
          </a:p>
        </p:txBody>
      </p:sp>
      <p:pic>
        <p:nvPicPr>
          <p:cNvPr id="3" name="図 2">
            <a:extLst>
              <a:ext uri="{FF2B5EF4-FFF2-40B4-BE49-F238E27FC236}">
                <a16:creationId xmlns:a16="http://schemas.microsoft.com/office/drawing/2014/main" id="{9F6F9868-4E55-1A94-4341-385B452EE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4" name="図 3">
            <a:extLst>
              <a:ext uri="{FF2B5EF4-FFF2-40B4-BE49-F238E27FC236}">
                <a16:creationId xmlns:a16="http://schemas.microsoft.com/office/drawing/2014/main" id="{1E700CB4-BB86-DEE2-1A98-F1B56B0AD92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91176" y="209009"/>
            <a:ext cx="2009587" cy="2679600"/>
          </a:xfrm>
          <a:prstGeom prst="rect">
            <a:avLst/>
          </a:prstGeom>
          <a:noFill/>
          <a:ln>
            <a:noFill/>
          </a:ln>
        </p:spPr>
      </p:pic>
    </p:spTree>
    <p:extLst>
      <p:ext uri="{BB962C8B-B14F-4D97-AF65-F5344CB8AC3E}">
        <p14:creationId xmlns:p14="http://schemas.microsoft.com/office/powerpoint/2010/main" val="390429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187693" y="257136"/>
            <a:ext cx="5830929" cy="3046988"/>
          </a:xfrm>
          <a:prstGeom prst="rect">
            <a:avLst/>
          </a:prstGeom>
          <a:solidFill>
            <a:srgbClr val="FFFF66"/>
          </a:solidFill>
        </p:spPr>
        <p:txBody>
          <a:bodyPr wrap="square" rtlCol="0">
            <a:spAutoFit/>
          </a:bodyPr>
          <a:lstStyle/>
          <a:p>
            <a:r>
              <a:rPr lang="ja-JP" altLang="en-US" sz="3200" dirty="0"/>
              <a:t>日本の人口</a:t>
            </a:r>
            <a:r>
              <a:rPr lang="en-US" altLang="ja-JP" sz="3200" dirty="0"/>
              <a:t>1</a:t>
            </a:r>
            <a:r>
              <a:rPr lang="ja-JP" altLang="en-US" sz="3200" dirty="0"/>
              <a:t>億</a:t>
            </a:r>
            <a:r>
              <a:rPr lang="en-US" altLang="ja-JP" sz="3200" dirty="0"/>
              <a:t>2445</a:t>
            </a:r>
            <a:r>
              <a:rPr lang="ja-JP" altLang="en-US" sz="3200" dirty="0"/>
              <a:t>万人の人が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つぶずつ残しただけで</a:t>
            </a:r>
            <a:endParaRPr lang="en-US" altLang="ja-JP" sz="3200" dirty="0"/>
          </a:p>
          <a:p>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a:t>
            </a:r>
            <a:r>
              <a:rPr lang="ja-JP" altLang="en-US" sz="3200" dirty="0"/>
              <a:t>で</a:t>
            </a:r>
            <a:r>
              <a:rPr lang="en-US" altLang="ja-JP" sz="3200" dirty="0">
                <a:solidFill>
                  <a:srgbClr val="FF0000"/>
                </a:solidFill>
              </a:rPr>
              <a:t>356</a:t>
            </a:r>
            <a:r>
              <a:rPr lang="ja-JP" altLang="en-US" sz="3200" dirty="0">
                <a:solidFill>
                  <a:srgbClr val="FF0000"/>
                </a:solidFill>
              </a:rPr>
              <a:t>ふくろ</a:t>
            </a:r>
            <a:r>
              <a:rPr lang="ja-JP" altLang="en-US" sz="3200" dirty="0"/>
              <a:t>になる。</a:t>
            </a:r>
            <a:endParaRPr lang="en-US" altLang="ja-JP" sz="3200" dirty="0"/>
          </a:p>
          <a:p>
            <a:r>
              <a:rPr lang="ja-JP" altLang="en-US" sz="3200" dirty="0"/>
              <a:t>教室に</a:t>
            </a:r>
            <a:r>
              <a:rPr lang="en-US" altLang="ja-JP" sz="3200" dirty="0"/>
              <a:t>356</a:t>
            </a:r>
            <a:r>
              <a:rPr lang="ja-JP" altLang="en-US" sz="3200" dirty="0"/>
              <a:t>ふくろをしきつめると</a:t>
            </a:r>
            <a:r>
              <a:rPr lang="en-US" altLang="ja-JP" sz="3200" dirty="0"/>
              <a:t>2/3</a:t>
            </a:r>
            <a:r>
              <a:rPr lang="ja-JP" altLang="en-US" sz="3200" dirty="0"/>
              <a:t>が埋まる。</a:t>
            </a:r>
            <a:endParaRPr lang="en-US" altLang="ja-JP" sz="3200" dirty="0"/>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853150200"/>
              </p:ext>
            </p:extLst>
          </p:nvPr>
        </p:nvGraphicFramePr>
        <p:xfrm>
          <a:off x="6018622" y="3775988"/>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357487">
                  <a:extLst>
                    <a:ext uri="{9D8B030D-6E8A-4147-A177-3AD203B41FA5}">
                      <a16:colId xmlns:a16="http://schemas.microsoft.com/office/drawing/2014/main" val="2808346787"/>
                    </a:ext>
                  </a:extLst>
                </a:gridCol>
                <a:gridCol w="559755">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9" name="テキスト ボックス 8">
            <a:extLst>
              <a:ext uri="{FF2B5EF4-FFF2-40B4-BE49-F238E27FC236}">
                <a16:creationId xmlns:a16="http://schemas.microsoft.com/office/drawing/2014/main" id="{FC92B31E-85D2-6063-B1D7-D0799D145378}"/>
              </a:ext>
            </a:extLst>
          </p:cNvPr>
          <p:cNvSpPr txBox="1"/>
          <p:nvPr/>
        </p:nvSpPr>
        <p:spPr>
          <a:xfrm>
            <a:off x="6465363" y="4503379"/>
            <a:ext cx="1858244" cy="584775"/>
          </a:xfrm>
          <a:prstGeom prst="rect">
            <a:avLst/>
          </a:prstGeom>
          <a:noFill/>
        </p:spPr>
        <p:txBody>
          <a:bodyPr wrap="square" rtlCol="0">
            <a:spAutoFit/>
          </a:bodyPr>
          <a:lstStyle/>
          <a:p>
            <a:r>
              <a:rPr kumimoji="1" lang="en-US" altLang="ja-JP" sz="3200" dirty="0"/>
              <a:t>356</a:t>
            </a:r>
            <a:r>
              <a:rPr kumimoji="1" lang="ja-JP" altLang="en-US" sz="3200" dirty="0"/>
              <a:t>ふくろ</a:t>
            </a:r>
          </a:p>
        </p:txBody>
      </p:sp>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209301" y="3010928"/>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2F51B18-7021-C56A-6855-3C7E648F0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3" name="図 2">
            <a:extLst>
              <a:ext uri="{FF2B5EF4-FFF2-40B4-BE49-F238E27FC236}">
                <a16:creationId xmlns:a16="http://schemas.microsoft.com/office/drawing/2014/main" id="{0CCBD42D-5000-C30C-EC59-71165F40461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35803" y="214186"/>
            <a:ext cx="1995069" cy="2660242"/>
          </a:xfrm>
          <a:prstGeom prst="rect">
            <a:avLst/>
          </a:prstGeom>
          <a:noFill/>
          <a:ln>
            <a:noFill/>
          </a:ln>
        </p:spPr>
      </p:pic>
    </p:spTree>
    <p:extLst>
      <p:ext uri="{BB962C8B-B14F-4D97-AF65-F5344CB8AC3E}">
        <p14:creationId xmlns:p14="http://schemas.microsoft.com/office/powerpoint/2010/main" val="160307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3DD6B64-3CF3-4388-B22F-BBB819BBC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0" y="3370415"/>
            <a:ext cx="3678162" cy="2818939"/>
          </a:xfrm>
          <a:prstGeom prst="rect">
            <a:avLst/>
          </a:prstGeom>
        </p:spPr>
      </p:pic>
      <p:pic>
        <p:nvPicPr>
          <p:cNvPr id="2" name="図 1">
            <a:extLst>
              <a:ext uri="{FF2B5EF4-FFF2-40B4-BE49-F238E27FC236}">
                <a16:creationId xmlns:a16="http://schemas.microsoft.com/office/drawing/2014/main" id="{2F4D904F-9CB9-EFF4-769F-1D48337DE9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478" y="3370415"/>
            <a:ext cx="3665572" cy="2760354"/>
          </a:xfrm>
          <a:prstGeom prst="rect">
            <a:avLst/>
          </a:prstGeom>
        </p:spPr>
      </p:pic>
      <p:sp>
        <p:nvSpPr>
          <p:cNvPr id="7" name="テキスト ボックス 6">
            <a:extLst>
              <a:ext uri="{FF2B5EF4-FFF2-40B4-BE49-F238E27FC236}">
                <a16:creationId xmlns:a16="http://schemas.microsoft.com/office/drawing/2014/main" id="{1359C1D5-B34E-73EC-09D5-2524D588AF49}"/>
              </a:ext>
            </a:extLst>
          </p:cNvPr>
          <p:cNvSpPr txBox="1"/>
          <p:nvPr/>
        </p:nvSpPr>
        <p:spPr>
          <a:xfrm>
            <a:off x="1356792" y="68481"/>
            <a:ext cx="6430416" cy="1200329"/>
          </a:xfrm>
          <a:prstGeom prst="rect">
            <a:avLst/>
          </a:prstGeom>
          <a:solidFill>
            <a:srgbClr val="FFFF66"/>
          </a:solidFill>
        </p:spPr>
        <p:txBody>
          <a:bodyPr wrap="square" rtlCol="0">
            <a:spAutoFit/>
          </a:bodyPr>
          <a:lstStyle/>
          <a:p>
            <a:r>
              <a:rPr kumimoji="1" lang="ja-JP" altLang="en-US" sz="7200" dirty="0"/>
              <a:t>米ができるまで</a:t>
            </a:r>
          </a:p>
        </p:txBody>
      </p:sp>
      <p:sp>
        <p:nvSpPr>
          <p:cNvPr id="12" name="テキスト ボックス 11">
            <a:extLst>
              <a:ext uri="{FF2B5EF4-FFF2-40B4-BE49-F238E27FC236}">
                <a16:creationId xmlns:a16="http://schemas.microsoft.com/office/drawing/2014/main" id="{4ADEFB1D-6A96-A58A-BB18-A9951D988F1A}"/>
              </a:ext>
            </a:extLst>
          </p:cNvPr>
          <p:cNvSpPr txBox="1"/>
          <p:nvPr/>
        </p:nvSpPr>
        <p:spPr>
          <a:xfrm>
            <a:off x="827584" y="1416994"/>
            <a:ext cx="7488832" cy="1785104"/>
          </a:xfrm>
          <a:prstGeom prst="rect">
            <a:avLst/>
          </a:prstGeom>
          <a:solidFill>
            <a:srgbClr val="FFFF66"/>
          </a:solidFill>
        </p:spPr>
        <p:txBody>
          <a:bodyPr wrap="square">
            <a:spAutoFit/>
          </a:bodyPr>
          <a:lstStyle/>
          <a:p>
            <a:pPr>
              <a:lnSpc>
                <a:spcPts val="6600"/>
              </a:lnSpc>
            </a:pPr>
            <a:r>
              <a:rPr lang="ja-JP" altLang="en-US" sz="6000" dirty="0"/>
              <a:t>種まきからしゅうかくまで半年近くかかります。</a:t>
            </a:r>
            <a:endParaRPr kumimoji="1" lang="ja-JP" altLang="en-US" sz="6000" dirty="0"/>
          </a:p>
        </p:txBody>
      </p:sp>
      <p:sp>
        <p:nvSpPr>
          <p:cNvPr id="13" name="テキスト ボックス 12">
            <a:extLst>
              <a:ext uri="{FF2B5EF4-FFF2-40B4-BE49-F238E27FC236}">
                <a16:creationId xmlns:a16="http://schemas.microsoft.com/office/drawing/2014/main" id="{1354AA20-1D9D-546C-9E41-70DE4B103155}"/>
              </a:ext>
            </a:extLst>
          </p:cNvPr>
          <p:cNvSpPr txBox="1"/>
          <p:nvPr/>
        </p:nvSpPr>
        <p:spPr>
          <a:xfrm>
            <a:off x="1905979" y="6090618"/>
            <a:ext cx="796626" cy="769441"/>
          </a:xfrm>
          <a:prstGeom prst="rect">
            <a:avLst/>
          </a:prstGeom>
          <a:noFill/>
        </p:spPr>
        <p:txBody>
          <a:bodyPr wrap="square" rtlCol="0">
            <a:spAutoFit/>
          </a:bodyPr>
          <a:lstStyle/>
          <a:p>
            <a:r>
              <a:rPr kumimoji="1" lang="en-US" altLang="ja-JP" sz="4400" dirty="0"/>
              <a:t>1</a:t>
            </a:r>
            <a:endParaRPr kumimoji="1" lang="ja-JP" altLang="en-US" sz="4400" dirty="0"/>
          </a:p>
        </p:txBody>
      </p:sp>
      <p:sp>
        <p:nvSpPr>
          <p:cNvPr id="14" name="テキスト ボックス 13">
            <a:extLst>
              <a:ext uri="{FF2B5EF4-FFF2-40B4-BE49-F238E27FC236}">
                <a16:creationId xmlns:a16="http://schemas.microsoft.com/office/drawing/2014/main" id="{836055F8-1828-4154-AE2C-7EE7DDBB76C6}"/>
              </a:ext>
            </a:extLst>
          </p:cNvPr>
          <p:cNvSpPr txBox="1"/>
          <p:nvPr/>
        </p:nvSpPr>
        <p:spPr>
          <a:xfrm>
            <a:off x="6660232" y="6075896"/>
            <a:ext cx="796626" cy="769441"/>
          </a:xfrm>
          <a:prstGeom prst="rect">
            <a:avLst/>
          </a:prstGeom>
          <a:noFill/>
        </p:spPr>
        <p:txBody>
          <a:bodyPr wrap="square" rtlCol="0">
            <a:spAutoFit/>
          </a:bodyPr>
          <a:lstStyle/>
          <a:p>
            <a:r>
              <a:rPr lang="en-US" altLang="ja-JP" sz="4400" dirty="0"/>
              <a:t>2</a:t>
            </a:r>
            <a:endParaRPr kumimoji="1" lang="ja-JP" altLang="en-US" sz="4400" dirty="0"/>
          </a:p>
        </p:txBody>
      </p:sp>
    </p:spTree>
    <p:extLst>
      <p:ext uri="{BB962C8B-B14F-4D97-AF65-F5344CB8AC3E}">
        <p14:creationId xmlns:p14="http://schemas.microsoft.com/office/powerpoint/2010/main" val="161355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F10F06-1D31-471F-B821-CAEEE0EA8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7" y="3279749"/>
            <a:ext cx="3887581" cy="2996952"/>
          </a:xfrm>
          <a:prstGeom prst="rect">
            <a:avLst/>
          </a:prstGeom>
        </p:spPr>
      </p:pic>
      <p:pic>
        <p:nvPicPr>
          <p:cNvPr id="2" name="図 1">
            <a:extLst>
              <a:ext uri="{FF2B5EF4-FFF2-40B4-BE49-F238E27FC236}">
                <a16:creationId xmlns:a16="http://schemas.microsoft.com/office/drawing/2014/main" id="{3B7AF353-A267-289D-F866-56DF174EE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435" y="3305961"/>
            <a:ext cx="3966013" cy="2994003"/>
          </a:xfrm>
          <a:prstGeom prst="rect">
            <a:avLst/>
          </a:prstGeom>
        </p:spPr>
      </p:pic>
      <p:pic>
        <p:nvPicPr>
          <p:cNvPr id="6" name="図 5">
            <a:extLst>
              <a:ext uri="{FF2B5EF4-FFF2-40B4-BE49-F238E27FC236}">
                <a16:creationId xmlns:a16="http://schemas.microsoft.com/office/drawing/2014/main" id="{4396C136-79D8-B4F7-10DE-8FD228324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008" y="0"/>
            <a:ext cx="3660497" cy="2750075"/>
          </a:xfrm>
          <a:prstGeom prst="rect">
            <a:avLst/>
          </a:prstGeom>
        </p:spPr>
      </p:pic>
      <p:pic>
        <p:nvPicPr>
          <p:cNvPr id="8" name="図 7">
            <a:extLst>
              <a:ext uri="{FF2B5EF4-FFF2-40B4-BE49-F238E27FC236}">
                <a16:creationId xmlns:a16="http://schemas.microsoft.com/office/drawing/2014/main" id="{E8CB5685-0328-4937-2D7B-B09992548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971" y="32251"/>
            <a:ext cx="3660497" cy="2735208"/>
          </a:xfrm>
          <a:prstGeom prst="rect">
            <a:avLst/>
          </a:prstGeom>
        </p:spPr>
      </p:pic>
      <p:sp>
        <p:nvSpPr>
          <p:cNvPr id="12" name="テキスト ボックス 11">
            <a:extLst>
              <a:ext uri="{FF2B5EF4-FFF2-40B4-BE49-F238E27FC236}">
                <a16:creationId xmlns:a16="http://schemas.microsoft.com/office/drawing/2014/main" id="{70F89F1B-7338-1E43-0131-2FD2796C2BAD}"/>
              </a:ext>
            </a:extLst>
          </p:cNvPr>
          <p:cNvSpPr txBox="1"/>
          <p:nvPr/>
        </p:nvSpPr>
        <p:spPr>
          <a:xfrm>
            <a:off x="1790972" y="2642724"/>
            <a:ext cx="796626" cy="769441"/>
          </a:xfrm>
          <a:prstGeom prst="rect">
            <a:avLst/>
          </a:prstGeom>
          <a:noFill/>
        </p:spPr>
        <p:txBody>
          <a:bodyPr wrap="square" rtlCol="0">
            <a:spAutoFit/>
          </a:bodyPr>
          <a:lstStyle/>
          <a:p>
            <a:r>
              <a:rPr lang="en-US" altLang="ja-JP" sz="4400" dirty="0"/>
              <a:t>3</a:t>
            </a:r>
            <a:endParaRPr kumimoji="1" lang="ja-JP" altLang="en-US" sz="4400" dirty="0"/>
          </a:p>
        </p:txBody>
      </p:sp>
      <p:sp>
        <p:nvSpPr>
          <p:cNvPr id="13" name="テキスト ボックス 12">
            <a:extLst>
              <a:ext uri="{FF2B5EF4-FFF2-40B4-BE49-F238E27FC236}">
                <a16:creationId xmlns:a16="http://schemas.microsoft.com/office/drawing/2014/main" id="{CBBAECD5-4C7C-92E1-2702-D509194CD229}"/>
              </a:ext>
            </a:extLst>
          </p:cNvPr>
          <p:cNvSpPr txBox="1"/>
          <p:nvPr/>
        </p:nvSpPr>
        <p:spPr>
          <a:xfrm>
            <a:off x="6556402" y="2659559"/>
            <a:ext cx="796626" cy="769441"/>
          </a:xfrm>
          <a:prstGeom prst="rect">
            <a:avLst/>
          </a:prstGeom>
          <a:noFill/>
        </p:spPr>
        <p:txBody>
          <a:bodyPr wrap="square" rtlCol="0">
            <a:spAutoFit/>
          </a:bodyPr>
          <a:lstStyle/>
          <a:p>
            <a:r>
              <a:rPr lang="en-US" altLang="ja-JP" sz="4400" dirty="0"/>
              <a:t>4</a:t>
            </a:r>
            <a:endParaRPr kumimoji="1" lang="ja-JP" altLang="en-US" sz="4400" dirty="0"/>
          </a:p>
        </p:txBody>
      </p:sp>
      <p:sp>
        <p:nvSpPr>
          <p:cNvPr id="14" name="テキスト ボックス 13">
            <a:extLst>
              <a:ext uri="{FF2B5EF4-FFF2-40B4-BE49-F238E27FC236}">
                <a16:creationId xmlns:a16="http://schemas.microsoft.com/office/drawing/2014/main" id="{9B97C94D-FCC1-87F5-79BF-31A80CD46B25}"/>
              </a:ext>
            </a:extLst>
          </p:cNvPr>
          <p:cNvSpPr txBox="1"/>
          <p:nvPr/>
        </p:nvSpPr>
        <p:spPr>
          <a:xfrm>
            <a:off x="6444208" y="6145455"/>
            <a:ext cx="796626" cy="769441"/>
          </a:xfrm>
          <a:prstGeom prst="rect">
            <a:avLst/>
          </a:prstGeom>
          <a:noFill/>
        </p:spPr>
        <p:txBody>
          <a:bodyPr wrap="square" rtlCol="0">
            <a:spAutoFit/>
          </a:bodyPr>
          <a:lstStyle/>
          <a:p>
            <a:r>
              <a:rPr lang="en-US" altLang="ja-JP" sz="4400" dirty="0"/>
              <a:t>6</a:t>
            </a:r>
            <a:endParaRPr kumimoji="1" lang="ja-JP" altLang="en-US" sz="4400" dirty="0"/>
          </a:p>
        </p:txBody>
      </p:sp>
      <p:sp>
        <p:nvSpPr>
          <p:cNvPr id="15" name="テキスト ボックス 14">
            <a:extLst>
              <a:ext uri="{FF2B5EF4-FFF2-40B4-BE49-F238E27FC236}">
                <a16:creationId xmlns:a16="http://schemas.microsoft.com/office/drawing/2014/main" id="{5FDF5E93-7F4A-5FAC-2320-EA2FFA1B96F0}"/>
              </a:ext>
            </a:extLst>
          </p:cNvPr>
          <p:cNvSpPr txBox="1"/>
          <p:nvPr/>
        </p:nvSpPr>
        <p:spPr>
          <a:xfrm>
            <a:off x="2071720" y="6145456"/>
            <a:ext cx="796626" cy="769441"/>
          </a:xfrm>
          <a:prstGeom prst="rect">
            <a:avLst/>
          </a:prstGeom>
          <a:noFill/>
        </p:spPr>
        <p:txBody>
          <a:bodyPr wrap="square" rtlCol="0">
            <a:spAutoFit/>
          </a:bodyPr>
          <a:lstStyle/>
          <a:p>
            <a:r>
              <a:rPr lang="en-US" altLang="ja-JP" sz="4400" dirty="0"/>
              <a:t>5</a:t>
            </a:r>
            <a:endParaRPr kumimoji="1" lang="ja-JP" altLang="en-US" sz="4400" dirty="0"/>
          </a:p>
        </p:txBody>
      </p:sp>
    </p:spTree>
    <p:extLst>
      <p:ext uri="{BB962C8B-B14F-4D97-AF65-F5344CB8AC3E}">
        <p14:creationId xmlns:p14="http://schemas.microsoft.com/office/powerpoint/2010/main" val="206553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5EAB5E1-74C8-46A2-A980-3D6B1389F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459112"/>
            <a:ext cx="3700118" cy="2852936"/>
          </a:xfrm>
          <a:prstGeom prst="rect">
            <a:avLst/>
          </a:prstGeom>
        </p:spPr>
      </p:pic>
      <p:pic>
        <p:nvPicPr>
          <p:cNvPr id="2" name="図 1">
            <a:extLst>
              <a:ext uri="{FF2B5EF4-FFF2-40B4-BE49-F238E27FC236}">
                <a16:creationId xmlns:a16="http://schemas.microsoft.com/office/drawing/2014/main" id="{292B9D0A-DFB4-A2ED-6C8E-0549A0868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77" y="3417668"/>
            <a:ext cx="3744416" cy="2883048"/>
          </a:xfrm>
          <a:prstGeom prst="rect">
            <a:avLst/>
          </a:prstGeom>
        </p:spPr>
      </p:pic>
      <p:pic>
        <p:nvPicPr>
          <p:cNvPr id="5" name="図 4">
            <a:extLst>
              <a:ext uri="{FF2B5EF4-FFF2-40B4-BE49-F238E27FC236}">
                <a16:creationId xmlns:a16="http://schemas.microsoft.com/office/drawing/2014/main" id="{B39C2CBC-0E4D-4CEF-4E10-E7CE243B1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671" y="1"/>
            <a:ext cx="3856338" cy="2852936"/>
          </a:xfrm>
          <a:prstGeom prst="rect">
            <a:avLst/>
          </a:prstGeom>
        </p:spPr>
      </p:pic>
      <p:pic>
        <p:nvPicPr>
          <p:cNvPr id="7" name="図 6">
            <a:extLst>
              <a:ext uri="{FF2B5EF4-FFF2-40B4-BE49-F238E27FC236}">
                <a16:creationId xmlns:a16="http://schemas.microsoft.com/office/drawing/2014/main" id="{18679FAD-0742-491D-ED4B-201B34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31423"/>
            <a:ext cx="3816424" cy="2844738"/>
          </a:xfrm>
          <a:prstGeom prst="rect">
            <a:avLst/>
          </a:prstGeom>
        </p:spPr>
      </p:pic>
      <p:sp>
        <p:nvSpPr>
          <p:cNvPr id="12" name="テキスト ボックス 11">
            <a:extLst>
              <a:ext uri="{FF2B5EF4-FFF2-40B4-BE49-F238E27FC236}">
                <a16:creationId xmlns:a16="http://schemas.microsoft.com/office/drawing/2014/main" id="{2BB6AF23-723A-2B46-CF67-8DE35F04F5E4}"/>
              </a:ext>
            </a:extLst>
          </p:cNvPr>
          <p:cNvSpPr txBox="1"/>
          <p:nvPr/>
        </p:nvSpPr>
        <p:spPr>
          <a:xfrm>
            <a:off x="6247459" y="6194530"/>
            <a:ext cx="796626" cy="769441"/>
          </a:xfrm>
          <a:prstGeom prst="rect">
            <a:avLst/>
          </a:prstGeom>
          <a:noFill/>
        </p:spPr>
        <p:txBody>
          <a:bodyPr wrap="square" rtlCol="0">
            <a:spAutoFit/>
          </a:bodyPr>
          <a:lstStyle/>
          <a:p>
            <a:r>
              <a:rPr kumimoji="1" lang="en-US" altLang="ja-JP" sz="4400" dirty="0"/>
              <a:t>10</a:t>
            </a:r>
            <a:endParaRPr kumimoji="1" lang="ja-JP" altLang="en-US" sz="4400" dirty="0"/>
          </a:p>
        </p:txBody>
      </p:sp>
      <p:sp>
        <p:nvSpPr>
          <p:cNvPr id="13" name="テキスト ボックス 12">
            <a:extLst>
              <a:ext uri="{FF2B5EF4-FFF2-40B4-BE49-F238E27FC236}">
                <a16:creationId xmlns:a16="http://schemas.microsoft.com/office/drawing/2014/main" id="{F60C8387-12C0-FC26-9E48-8FAB76728FC9}"/>
              </a:ext>
            </a:extLst>
          </p:cNvPr>
          <p:cNvSpPr txBox="1"/>
          <p:nvPr/>
        </p:nvSpPr>
        <p:spPr>
          <a:xfrm>
            <a:off x="1916527" y="2707541"/>
            <a:ext cx="796626" cy="769441"/>
          </a:xfrm>
          <a:prstGeom prst="rect">
            <a:avLst/>
          </a:prstGeom>
          <a:noFill/>
        </p:spPr>
        <p:txBody>
          <a:bodyPr wrap="square" rtlCol="0">
            <a:spAutoFit/>
          </a:bodyPr>
          <a:lstStyle/>
          <a:p>
            <a:r>
              <a:rPr lang="en-US" altLang="ja-JP" sz="4400" dirty="0"/>
              <a:t>7</a:t>
            </a:r>
            <a:endParaRPr kumimoji="1" lang="ja-JP" altLang="en-US" sz="4400" dirty="0"/>
          </a:p>
        </p:txBody>
      </p:sp>
      <p:sp>
        <p:nvSpPr>
          <p:cNvPr id="14" name="テキスト ボックス 13">
            <a:extLst>
              <a:ext uri="{FF2B5EF4-FFF2-40B4-BE49-F238E27FC236}">
                <a16:creationId xmlns:a16="http://schemas.microsoft.com/office/drawing/2014/main" id="{2EB50A99-A1DE-0E4A-454F-219E746C4B9F}"/>
              </a:ext>
            </a:extLst>
          </p:cNvPr>
          <p:cNvSpPr txBox="1"/>
          <p:nvPr/>
        </p:nvSpPr>
        <p:spPr>
          <a:xfrm>
            <a:off x="6645772" y="2824917"/>
            <a:ext cx="796626" cy="769441"/>
          </a:xfrm>
          <a:prstGeom prst="rect">
            <a:avLst/>
          </a:prstGeom>
          <a:noFill/>
        </p:spPr>
        <p:txBody>
          <a:bodyPr wrap="square" rtlCol="0">
            <a:spAutoFit/>
          </a:bodyPr>
          <a:lstStyle/>
          <a:p>
            <a:r>
              <a:rPr lang="en-US" altLang="ja-JP" sz="4400" dirty="0"/>
              <a:t>8</a:t>
            </a:r>
            <a:endParaRPr kumimoji="1" lang="ja-JP" altLang="en-US" sz="4400" dirty="0"/>
          </a:p>
        </p:txBody>
      </p:sp>
      <p:sp>
        <p:nvSpPr>
          <p:cNvPr id="15" name="テキスト ボックス 14">
            <a:extLst>
              <a:ext uri="{FF2B5EF4-FFF2-40B4-BE49-F238E27FC236}">
                <a16:creationId xmlns:a16="http://schemas.microsoft.com/office/drawing/2014/main" id="{924E754E-EFA3-A463-0DB6-AAC9DA0217E6}"/>
              </a:ext>
            </a:extLst>
          </p:cNvPr>
          <p:cNvSpPr txBox="1"/>
          <p:nvPr/>
        </p:nvSpPr>
        <p:spPr>
          <a:xfrm>
            <a:off x="2099916" y="6148782"/>
            <a:ext cx="796626" cy="769441"/>
          </a:xfrm>
          <a:prstGeom prst="rect">
            <a:avLst/>
          </a:prstGeom>
          <a:noFill/>
        </p:spPr>
        <p:txBody>
          <a:bodyPr wrap="square" rtlCol="0">
            <a:spAutoFit/>
          </a:bodyPr>
          <a:lstStyle/>
          <a:p>
            <a:r>
              <a:rPr lang="en-US" altLang="ja-JP" sz="4400" dirty="0"/>
              <a:t>9</a:t>
            </a:r>
            <a:endParaRPr kumimoji="1" lang="ja-JP" altLang="en-US" sz="4400" dirty="0"/>
          </a:p>
        </p:txBody>
      </p:sp>
    </p:spTree>
    <p:extLst>
      <p:ext uri="{BB962C8B-B14F-4D97-AF65-F5344CB8AC3E}">
        <p14:creationId xmlns:p14="http://schemas.microsoft.com/office/powerpoint/2010/main" val="82294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9919F4-FF71-4E79-8817-346F6401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46" y="3436302"/>
            <a:ext cx="3728096" cy="2779103"/>
          </a:xfrm>
          <a:prstGeom prst="rect">
            <a:avLst/>
          </a:prstGeom>
        </p:spPr>
      </p:pic>
      <p:pic>
        <p:nvPicPr>
          <p:cNvPr id="2" name="図 1">
            <a:extLst>
              <a:ext uri="{FF2B5EF4-FFF2-40B4-BE49-F238E27FC236}">
                <a16:creationId xmlns:a16="http://schemas.microsoft.com/office/drawing/2014/main" id="{690CD2AD-E5F9-1A8B-A861-233E7B12A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664" y="3448878"/>
            <a:ext cx="3728096" cy="2798882"/>
          </a:xfrm>
          <a:prstGeom prst="rect">
            <a:avLst/>
          </a:prstGeom>
        </p:spPr>
      </p:pic>
      <p:pic>
        <p:nvPicPr>
          <p:cNvPr id="5" name="図 4">
            <a:extLst>
              <a:ext uri="{FF2B5EF4-FFF2-40B4-BE49-F238E27FC236}">
                <a16:creationId xmlns:a16="http://schemas.microsoft.com/office/drawing/2014/main" id="{9C3BE733-1E64-E441-0F07-50F73DE4A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52" y="12170"/>
            <a:ext cx="3806891" cy="2843904"/>
          </a:xfrm>
          <a:prstGeom prst="rect">
            <a:avLst/>
          </a:prstGeom>
        </p:spPr>
      </p:pic>
      <p:pic>
        <p:nvPicPr>
          <p:cNvPr id="6" name="図 5">
            <a:extLst>
              <a:ext uri="{FF2B5EF4-FFF2-40B4-BE49-F238E27FC236}">
                <a16:creationId xmlns:a16="http://schemas.microsoft.com/office/drawing/2014/main" id="{34F9DAA7-BD89-8BE6-BEC9-20E2C3EC8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571" y="-12779"/>
            <a:ext cx="3728095" cy="2860686"/>
          </a:xfrm>
          <a:prstGeom prst="rect">
            <a:avLst/>
          </a:prstGeom>
        </p:spPr>
      </p:pic>
      <p:sp>
        <p:nvSpPr>
          <p:cNvPr id="7" name="テキスト ボックス 6">
            <a:extLst>
              <a:ext uri="{FF2B5EF4-FFF2-40B4-BE49-F238E27FC236}">
                <a16:creationId xmlns:a16="http://schemas.microsoft.com/office/drawing/2014/main" id="{714F7544-1352-C340-7189-32D085C0D0AA}"/>
              </a:ext>
            </a:extLst>
          </p:cNvPr>
          <p:cNvSpPr txBox="1"/>
          <p:nvPr/>
        </p:nvSpPr>
        <p:spPr>
          <a:xfrm>
            <a:off x="1547664" y="2724553"/>
            <a:ext cx="796626" cy="769441"/>
          </a:xfrm>
          <a:prstGeom prst="rect">
            <a:avLst/>
          </a:prstGeom>
          <a:noFill/>
        </p:spPr>
        <p:txBody>
          <a:bodyPr wrap="square" rtlCol="0">
            <a:spAutoFit/>
          </a:bodyPr>
          <a:lstStyle/>
          <a:p>
            <a:r>
              <a:rPr kumimoji="1" lang="en-US" altLang="ja-JP" sz="4400" dirty="0"/>
              <a:t>11</a:t>
            </a:r>
            <a:endParaRPr kumimoji="1" lang="ja-JP" altLang="en-US" sz="4400" dirty="0"/>
          </a:p>
        </p:txBody>
      </p:sp>
      <p:sp>
        <p:nvSpPr>
          <p:cNvPr id="8" name="テキスト ボックス 7">
            <a:extLst>
              <a:ext uri="{FF2B5EF4-FFF2-40B4-BE49-F238E27FC236}">
                <a16:creationId xmlns:a16="http://schemas.microsoft.com/office/drawing/2014/main" id="{3F29F45F-3BE5-E4A2-AE9B-8FF035A599D8}"/>
              </a:ext>
            </a:extLst>
          </p:cNvPr>
          <p:cNvSpPr txBox="1"/>
          <p:nvPr/>
        </p:nvSpPr>
        <p:spPr>
          <a:xfrm>
            <a:off x="6364305" y="2710071"/>
            <a:ext cx="796626" cy="769441"/>
          </a:xfrm>
          <a:prstGeom prst="rect">
            <a:avLst/>
          </a:prstGeom>
          <a:noFill/>
        </p:spPr>
        <p:txBody>
          <a:bodyPr wrap="square" rtlCol="0">
            <a:spAutoFit/>
          </a:bodyPr>
          <a:lstStyle/>
          <a:p>
            <a:r>
              <a:rPr kumimoji="1" lang="en-US" altLang="ja-JP" sz="4400" dirty="0"/>
              <a:t>12</a:t>
            </a:r>
            <a:endParaRPr kumimoji="1" lang="ja-JP" altLang="en-US" sz="4400" dirty="0"/>
          </a:p>
        </p:txBody>
      </p:sp>
      <p:sp>
        <p:nvSpPr>
          <p:cNvPr id="9" name="テキスト ボックス 8">
            <a:extLst>
              <a:ext uri="{FF2B5EF4-FFF2-40B4-BE49-F238E27FC236}">
                <a16:creationId xmlns:a16="http://schemas.microsoft.com/office/drawing/2014/main" id="{85B886FA-F9F0-A413-F5B5-7329A20028A7}"/>
              </a:ext>
            </a:extLst>
          </p:cNvPr>
          <p:cNvSpPr txBox="1"/>
          <p:nvPr/>
        </p:nvSpPr>
        <p:spPr>
          <a:xfrm>
            <a:off x="6302577" y="6088559"/>
            <a:ext cx="796626" cy="769441"/>
          </a:xfrm>
          <a:prstGeom prst="rect">
            <a:avLst/>
          </a:prstGeom>
          <a:noFill/>
        </p:spPr>
        <p:txBody>
          <a:bodyPr wrap="square" rtlCol="0">
            <a:spAutoFit/>
          </a:bodyPr>
          <a:lstStyle/>
          <a:p>
            <a:r>
              <a:rPr kumimoji="1" lang="en-US" altLang="ja-JP" sz="4400" dirty="0"/>
              <a:t>14</a:t>
            </a:r>
            <a:endParaRPr kumimoji="1" lang="ja-JP" altLang="en-US" sz="4400" dirty="0"/>
          </a:p>
        </p:txBody>
      </p:sp>
      <p:sp>
        <p:nvSpPr>
          <p:cNvPr id="10" name="テキスト ボックス 9">
            <a:extLst>
              <a:ext uri="{FF2B5EF4-FFF2-40B4-BE49-F238E27FC236}">
                <a16:creationId xmlns:a16="http://schemas.microsoft.com/office/drawing/2014/main" id="{C4C70AD5-7067-5300-AE55-4484D5254C60}"/>
              </a:ext>
            </a:extLst>
          </p:cNvPr>
          <p:cNvSpPr txBox="1"/>
          <p:nvPr/>
        </p:nvSpPr>
        <p:spPr>
          <a:xfrm>
            <a:off x="1559834" y="6142789"/>
            <a:ext cx="796626" cy="769441"/>
          </a:xfrm>
          <a:prstGeom prst="rect">
            <a:avLst/>
          </a:prstGeom>
          <a:noFill/>
        </p:spPr>
        <p:txBody>
          <a:bodyPr wrap="square" rtlCol="0">
            <a:spAutoFit/>
          </a:bodyPr>
          <a:lstStyle/>
          <a:p>
            <a:r>
              <a:rPr kumimoji="1" lang="en-US" altLang="ja-JP" sz="4400" dirty="0"/>
              <a:t>13</a:t>
            </a:r>
            <a:endParaRPr kumimoji="1" lang="ja-JP" altLang="en-US" sz="4400" dirty="0"/>
          </a:p>
        </p:txBody>
      </p:sp>
    </p:spTree>
    <p:extLst>
      <p:ext uri="{BB962C8B-B14F-4D97-AF65-F5344CB8AC3E}">
        <p14:creationId xmlns:p14="http://schemas.microsoft.com/office/powerpoint/2010/main" val="380702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7" name="Picture 2" descr="F:\DCIM\103_PANA\P1030093.JPG">
            <a:extLst>
              <a:ext uri="{FF2B5EF4-FFF2-40B4-BE49-F238E27FC236}">
                <a16:creationId xmlns:a16="http://schemas.microsoft.com/office/drawing/2014/main" id="{C80B4CD1-896C-324E-4BB7-714E196943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836" y="988794"/>
            <a:ext cx="2880319"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A365EDF0-7422-1FC4-0F4F-74F22AED692B}"/>
              </a:ext>
            </a:extLst>
          </p:cNvPr>
          <p:cNvSpPr txBox="1"/>
          <p:nvPr/>
        </p:nvSpPr>
        <p:spPr>
          <a:xfrm>
            <a:off x="129992" y="3212976"/>
            <a:ext cx="9014008" cy="3416320"/>
          </a:xfrm>
          <a:prstGeom prst="rect">
            <a:avLst/>
          </a:prstGeom>
          <a:solidFill>
            <a:srgbClr val="FFFF66"/>
          </a:solidFill>
        </p:spPr>
        <p:txBody>
          <a:bodyPr wrap="square" rtlCol="0">
            <a:spAutoFit/>
          </a:bodyPr>
          <a:lstStyle/>
          <a:p>
            <a:r>
              <a:rPr kumimoji="1" lang="ja-JP" altLang="en-US" sz="7000" dirty="0"/>
              <a:t>ごはんとして食べられ</a:t>
            </a:r>
            <a:endParaRPr kumimoji="1" lang="en-US" altLang="ja-JP" sz="7000" dirty="0"/>
          </a:p>
          <a:p>
            <a:r>
              <a:rPr kumimoji="1" lang="ja-JP" altLang="en-US" sz="7000" dirty="0"/>
              <a:t>るまでには多くの人の手間がかかっています。</a:t>
            </a:r>
          </a:p>
        </p:txBody>
      </p:sp>
      <p:pic>
        <p:nvPicPr>
          <p:cNvPr id="11" name="図 10">
            <a:extLst>
              <a:ext uri="{FF2B5EF4-FFF2-40B4-BE49-F238E27FC236}">
                <a16:creationId xmlns:a16="http://schemas.microsoft.com/office/drawing/2014/main" id="{BDF2B4CE-A2F9-9A2C-BE2E-A96747459B0D}"/>
              </a:ext>
            </a:extLst>
          </p:cNvPr>
          <p:cNvPicPr>
            <a:picLocks noChangeAspect="1"/>
          </p:cNvPicPr>
          <p:nvPr/>
        </p:nvPicPr>
        <p:blipFill>
          <a:blip r:embed="rId4"/>
          <a:stretch>
            <a:fillRect/>
          </a:stretch>
        </p:blipFill>
        <p:spPr>
          <a:xfrm>
            <a:off x="129992" y="147648"/>
            <a:ext cx="2120543" cy="1691609"/>
          </a:xfrm>
          <a:prstGeom prst="rect">
            <a:avLst/>
          </a:prstGeom>
        </p:spPr>
      </p:pic>
      <p:pic>
        <p:nvPicPr>
          <p:cNvPr id="12" name="図 11">
            <a:extLst>
              <a:ext uri="{FF2B5EF4-FFF2-40B4-BE49-F238E27FC236}">
                <a16:creationId xmlns:a16="http://schemas.microsoft.com/office/drawing/2014/main" id="{AF36AD3B-D072-489A-1C6E-152758361A11}"/>
              </a:ext>
            </a:extLst>
          </p:cNvPr>
          <p:cNvPicPr>
            <a:picLocks noChangeAspect="1"/>
          </p:cNvPicPr>
          <p:nvPr/>
        </p:nvPicPr>
        <p:blipFill>
          <a:blip r:embed="rId5"/>
          <a:stretch>
            <a:fillRect/>
          </a:stretch>
        </p:blipFill>
        <p:spPr>
          <a:xfrm>
            <a:off x="853362" y="1298289"/>
            <a:ext cx="2382525" cy="1878600"/>
          </a:xfrm>
          <a:prstGeom prst="rect">
            <a:avLst/>
          </a:prstGeom>
        </p:spPr>
      </p:pic>
      <p:pic>
        <p:nvPicPr>
          <p:cNvPr id="13" name="図 12">
            <a:extLst>
              <a:ext uri="{FF2B5EF4-FFF2-40B4-BE49-F238E27FC236}">
                <a16:creationId xmlns:a16="http://schemas.microsoft.com/office/drawing/2014/main" id="{A4D5E1AA-B27A-991E-12C9-55633C10CE63}"/>
              </a:ext>
            </a:extLst>
          </p:cNvPr>
          <p:cNvPicPr>
            <a:picLocks noChangeAspect="1"/>
          </p:cNvPicPr>
          <p:nvPr/>
        </p:nvPicPr>
        <p:blipFill>
          <a:blip r:embed="rId6"/>
          <a:stretch>
            <a:fillRect/>
          </a:stretch>
        </p:blipFill>
        <p:spPr>
          <a:xfrm>
            <a:off x="6077155" y="72399"/>
            <a:ext cx="2213483" cy="2084543"/>
          </a:xfrm>
          <a:prstGeom prst="rect">
            <a:avLst/>
          </a:prstGeom>
        </p:spPr>
      </p:pic>
      <p:pic>
        <p:nvPicPr>
          <p:cNvPr id="14" name="図 13">
            <a:extLst>
              <a:ext uri="{FF2B5EF4-FFF2-40B4-BE49-F238E27FC236}">
                <a16:creationId xmlns:a16="http://schemas.microsoft.com/office/drawing/2014/main" id="{6B004551-C581-EB41-1960-0C678EEEB39B}"/>
              </a:ext>
            </a:extLst>
          </p:cNvPr>
          <p:cNvPicPr>
            <a:picLocks noChangeAspect="1"/>
          </p:cNvPicPr>
          <p:nvPr/>
        </p:nvPicPr>
        <p:blipFill>
          <a:blip r:embed="rId7"/>
          <a:stretch>
            <a:fillRect/>
          </a:stretch>
        </p:blipFill>
        <p:spPr>
          <a:xfrm>
            <a:off x="7926500" y="1786104"/>
            <a:ext cx="1094049" cy="1426872"/>
          </a:xfrm>
          <a:prstGeom prst="rect">
            <a:avLst/>
          </a:prstGeom>
        </p:spPr>
      </p:pic>
    </p:spTree>
    <p:extLst>
      <p:ext uri="{BB962C8B-B14F-4D97-AF65-F5344CB8AC3E}">
        <p14:creationId xmlns:p14="http://schemas.microsoft.com/office/powerpoint/2010/main" val="34982289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1120</Words>
  <Application>Microsoft Office PowerPoint</Application>
  <PresentationFormat>画面に合わせる (4:3)</PresentationFormat>
  <Paragraphs>107</Paragraphs>
  <Slides>11</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HG創英角ﾎﾟｯﾌﾟ体</vt:lpstr>
      <vt:lpstr>ＭＳ Ｐゴシック</vt:lpstr>
      <vt:lpstr>Arial</vt:lpstr>
      <vt:lpstr>Calibri</vt:lpstr>
      <vt:lpstr>Century</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yamakita hitoshi</dc:creator>
  <cp:lastModifiedBy>人志 山北</cp:lastModifiedBy>
  <cp:revision>72</cp:revision>
  <cp:lastPrinted>2025-04-12T02:54:59Z</cp:lastPrinted>
  <dcterms:created xsi:type="dcterms:W3CDTF">2012-10-12T09:50:06Z</dcterms:created>
  <dcterms:modified xsi:type="dcterms:W3CDTF">2025-04-29T02:40:40Z</dcterms:modified>
</cp:coreProperties>
</file>